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7" r:id="rId3"/>
    <p:sldId id="259" r:id="rId4"/>
    <p:sldId id="260" r:id="rId5"/>
    <p:sldId id="262" r:id="rId6"/>
    <p:sldId id="271" r:id="rId7"/>
    <p:sldId id="270" r:id="rId8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CC66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DA8A4-A550-42CD-9848-BDA1FC258561}" type="datetimeFigureOut">
              <a:rPr lang="it-IT" smtClean="0"/>
              <a:t>17/05/2017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E21CB-2FCE-4159-95C4-C786B282FB0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504676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DA8A4-A550-42CD-9848-BDA1FC258561}" type="datetimeFigureOut">
              <a:rPr lang="it-IT" smtClean="0"/>
              <a:t>17/05/2017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E21CB-2FCE-4159-95C4-C786B282FB0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357124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DA8A4-A550-42CD-9848-BDA1FC258561}" type="datetimeFigureOut">
              <a:rPr lang="it-IT" smtClean="0"/>
              <a:t>17/05/2017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E21CB-2FCE-4159-95C4-C786B282FB0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622615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DA8A4-A550-42CD-9848-BDA1FC258561}" type="datetimeFigureOut">
              <a:rPr lang="it-IT" smtClean="0"/>
              <a:t>17/05/2017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E21CB-2FCE-4159-95C4-C786B282FB0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689214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DA8A4-A550-42CD-9848-BDA1FC258561}" type="datetimeFigureOut">
              <a:rPr lang="it-IT" smtClean="0"/>
              <a:t>17/05/2017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E21CB-2FCE-4159-95C4-C786B282FB0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29300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DA8A4-A550-42CD-9848-BDA1FC258561}" type="datetimeFigureOut">
              <a:rPr lang="it-IT" smtClean="0"/>
              <a:t>17/05/2017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E21CB-2FCE-4159-95C4-C786B282FB0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022034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DA8A4-A550-42CD-9848-BDA1FC258561}" type="datetimeFigureOut">
              <a:rPr lang="it-IT" smtClean="0"/>
              <a:t>17/05/2017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E21CB-2FCE-4159-95C4-C786B282FB0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48329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DA8A4-A550-42CD-9848-BDA1FC258561}" type="datetimeFigureOut">
              <a:rPr lang="it-IT" smtClean="0"/>
              <a:t>17/05/2017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E21CB-2FCE-4159-95C4-C786B282FB0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23081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DA8A4-A550-42CD-9848-BDA1FC258561}" type="datetimeFigureOut">
              <a:rPr lang="it-IT" smtClean="0"/>
              <a:t>17/05/2017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E21CB-2FCE-4159-95C4-C786B282FB0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933541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DA8A4-A550-42CD-9848-BDA1FC258561}" type="datetimeFigureOut">
              <a:rPr lang="it-IT" smtClean="0"/>
              <a:t>17/05/2017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E21CB-2FCE-4159-95C4-C786B282FB0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13417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DA8A4-A550-42CD-9848-BDA1FC258561}" type="datetimeFigureOut">
              <a:rPr lang="it-IT" smtClean="0"/>
              <a:t>17/05/2017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E21CB-2FCE-4159-95C4-C786B282FB0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90682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9DA8A4-A550-42CD-9848-BDA1FC258561}" type="datetimeFigureOut">
              <a:rPr lang="it-IT" smtClean="0"/>
              <a:t>17/05/2017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E21CB-2FCE-4159-95C4-C786B282FB0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78894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39536" y="429030"/>
            <a:ext cx="10515600" cy="764310"/>
          </a:xfrm>
          <a:solidFill>
            <a:srgbClr val="FFFF99"/>
          </a:solidFill>
          <a:ln>
            <a:solidFill>
              <a:srgbClr val="FFCC99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it-IT" sz="6000" b="1" dirty="0" smtClean="0">
                <a:solidFill>
                  <a:prstClr val="black"/>
                </a:solidFill>
              </a:rPr>
              <a:t/>
            </a:r>
            <a:br>
              <a:rPr lang="it-IT" sz="6000" b="1" dirty="0" smtClean="0">
                <a:solidFill>
                  <a:prstClr val="black"/>
                </a:solidFill>
              </a:rPr>
            </a:br>
            <a:r>
              <a:rPr lang="it-IT" sz="6000" b="1" dirty="0" smtClean="0">
                <a:solidFill>
                  <a:schemeClr val="accent6">
                    <a:lumMod val="75000"/>
                  </a:schemeClr>
                </a:solidFill>
              </a:rPr>
              <a:t>CHI </a:t>
            </a:r>
            <a:r>
              <a:rPr lang="it-IT" sz="6000" b="1" dirty="0">
                <a:solidFill>
                  <a:schemeClr val="accent6">
                    <a:lumMod val="75000"/>
                  </a:schemeClr>
                </a:solidFill>
              </a:rPr>
              <a:t>E’ IL MILITE IGNOTO</a:t>
            </a:r>
            <a:r>
              <a:rPr lang="it-IT" sz="6000" b="1" dirty="0" smtClean="0">
                <a:solidFill>
                  <a:schemeClr val="accent6">
                    <a:lumMod val="75000"/>
                  </a:schemeClr>
                </a:solidFill>
              </a:rPr>
              <a:t>?</a:t>
            </a:r>
            <a:br>
              <a:rPr lang="it-IT" sz="6000" b="1" dirty="0" smtClean="0">
                <a:solidFill>
                  <a:schemeClr val="accent6">
                    <a:lumMod val="75000"/>
                  </a:schemeClr>
                </a:solidFill>
              </a:rPr>
            </a:br>
            <a:endParaRPr lang="it-IT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Segnaposto contenuto 3" descr="C:\Users\HP\Documents\CLASSE QUINTA\milite ignoto e cineforum\002 - Copia.jpg"/>
          <p:cNvPicPr>
            <a:picLocks noGrp="1"/>
          </p:cNvPicPr>
          <p:nvPr>
            <p:ph idx="1"/>
          </p:nvPr>
        </p:nvPicPr>
        <p:blipFill>
          <a:blip r:embed="rId2"/>
          <a:srcRect l="4336" t="2958" r="3408" b="148"/>
          <a:stretch>
            <a:fillRect/>
          </a:stretch>
        </p:blipFill>
        <p:spPr>
          <a:xfrm>
            <a:off x="4647147" y="1399713"/>
            <a:ext cx="3105524" cy="4351338"/>
          </a:xfrm>
          <a:prstGeom prst="rect">
            <a:avLst/>
          </a:prstGeom>
          <a:solidFill>
            <a:srgbClr val="FFFF99"/>
          </a:solidFill>
          <a:ln>
            <a:noFill/>
            <a:prstDash/>
          </a:ln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2602" y="5853515"/>
            <a:ext cx="6029467" cy="841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05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it-IT" sz="2800" b="1" dirty="0" smtClean="0"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CHI E’ IL MILITE IGNOTO?</a:t>
            </a:r>
            <a:br>
              <a:rPr lang="it-IT" sz="2800" b="1" dirty="0" smtClean="0"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it-IT" sz="2800" b="1" dirty="0" err="1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Who</a:t>
            </a:r>
            <a:r>
              <a:rPr lang="it-IT" sz="28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800" b="1" dirty="0" err="1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</a:t>
            </a:r>
            <a:r>
              <a:rPr lang="it-IT" sz="28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the </a:t>
            </a:r>
            <a:r>
              <a:rPr lang="it-IT" sz="2800" b="1" dirty="0" err="1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Unknown</a:t>
            </a:r>
            <a:r>
              <a:rPr lang="it-IT" sz="28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800" b="1" dirty="0" err="1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Soldier</a:t>
            </a:r>
            <a:r>
              <a:rPr lang="it-IT" sz="28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r>
              <a:rPr lang="it-IT" sz="2800" dirty="0" smtClean="0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it-IT" sz="2800" dirty="0" smtClean="0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it-IT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290918"/>
            <a:ext cx="10515600" cy="4886045"/>
          </a:xfrm>
          <a:ln>
            <a:solidFill>
              <a:srgbClr val="00B050"/>
            </a:solidFill>
            <a:prstDash val="dash"/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b="1" dirty="0">
                <a:solidFill>
                  <a:srgbClr val="002060"/>
                </a:solidFill>
              </a:rPr>
              <a:t>PROJECT WORK STRUCTURE</a:t>
            </a:r>
          </a:p>
          <a:p>
            <a:pPr marL="0" indent="0">
              <a:buNone/>
            </a:pPr>
            <a:endParaRPr lang="it-IT" sz="2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it-IT" sz="2400" b="1" dirty="0" smtClean="0">
                <a:solidFill>
                  <a:schemeClr val="accent6">
                    <a:lumMod val="75000"/>
                  </a:schemeClr>
                </a:solidFill>
              </a:rPr>
              <a:t>STEP 1- FASE 1</a:t>
            </a:r>
          </a:p>
          <a:p>
            <a:pPr marL="0" indent="0">
              <a:buNone/>
            </a:pPr>
            <a:r>
              <a:rPr lang="it-IT" sz="1600" dirty="0">
                <a:solidFill>
                  <a:srgbClr val="002060"/>
                </a:solidFill>
              </a:rPr>
              <a:t>C</a:t>
            </a:r>
            <a:r>
              <a:rPr lang="it-IT" sz="1600" dirty="0" smtClean="0">
                <a:solidFill>
                  <a:srgbClr val="002060"/>
                </a:solidFill>
              </a:rPr>
              <a:t>onoscenza avvenimenti principali </a:t>
            </a:r>
            <a:r>
              <a:rPr lang="it-IT" sz="1600" dirty="0">
                <a:solidFill>
                  <a:srgbClr val="002060"/>
                </a:solidFill>
              </a:rPr>
              <a:t>Grande </a:t>
            </a:r>
            <a:r>
              <a:rPr lang="it-IT" sz="1600" dirty="0" smtClean="0">
                <a:solidFill>
                  <a:srgbClr val="002060"/>
                </a:solidFill>
              </a:rPr>
              <a:t>Guerra - </a:t>
            </a:r>
            <a:r>
              <a:rPr lang="it-IT" sz="1600" b="1" dirty="0" smtClean="0">
                <a:solidFill>
                  <a:srgbClr val="002060"/>
                </a:solidFill>
              </a:rPr>
              <a:t>Learning </a:t>
            </a:r>
            <a:r>
              <a:rPr lang="it-IT" sz="1600" b="1" dirty="0">
                <a:solidFill>
                  <a:srgbClr val="002060"/>
                </a:solidFill>
              </a:rPr>
              <a:t>about relevant events in WWI </a:t>
            </a:r>
            <a:endParaRPr lang="it-IT" sz="1600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it-IT" sz="2400" b="1" dirty="0" smtClean="0">
                <a:solidFill>
                  <a:schemeClr val="accent6">
                    <a:lumMod val="75000"/>
                  </a:schemeClr>
                </a:solidFill>
              </a:rPr>
              <a:t>RISORSE – SOURCES </a:t>
            </a:r>
          </a:p>
          <a:p>
            <a:pPr marL="0" indent="0">
              <a:buNone/>
            </a:pPr>
            <a:r>
              <a:rPr lang="it-IT" sz="1600" dirty="0">
                <a:solidFill>
                  <a:srgbClr val="002060"/>
                </a:solidFill>
              </a:rPr>
              <a:t>Fonti  - </a:t>
            </a:r>
            <a:r>
              <a:rPr lang="it-IT" sz="1600" b="1" dirty="0">
                <a:solidFill>
                  <a:srgbClr val="002060"/>
                </a:solidFill>
              </a:rPr>
              <a:t>References</a:t>
            </a:r>
          </a:p>
          <a:p>
            <a:pPr marL="0" indent="0">
              <a:buNone/>
            </a:pPr>
            <a:r>
              <a:rPr lang="it-IT" sz="1600" dirty="0">
                <a:solidFill>
                  <a:srgbClr val="002060"/>
                </a:solidFill>
              </a:rPr>
              <a:t>Tracce sul territorio – Traces in the nearabouts and FVG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it-IT" sz="2400" b="1" dirty="0">
                <a:solidFill>
                  <a:schemeClr val="accent6">
                    <a:lumMod val="75000"/>
                  </a:schemeClr>
                </a:solidFill>
              </a:rPr>
              <a:t>EXPECTED OUTCOMES - RISULTATI </a:t>
            </a:r>
            <a:r>
              <a:rPr lang="it-IT" sz="2400" b="1" dirty="0" smtClean="0">
                <a:solidFill>
                  <a:schemeClr val="accent6">
                    <a:lumMod val="75000"/>
                  </a:schemeClr>
                </a:solidFill>
              </a:rPr>
              <a:t>ATTESI</a:t>
            </a:r>
            <a:endParaRPr lang="it-IT" sz="2400" b="1" dirty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it-IT" sz="1600" dirty="0">
                <a:solidFill>
                  <a:srgbClr val="002060"/>
                </a:solidFill>
              </a:rPr>
              <a:t>Corretta collocazione eventi sull´asse spazio-temporale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it-IT" sz="1600" dirty="0">
                <a:solidFill>
                  <a:srgbClr val="002060"/>
                </a:solidFill>
              </a:rPr>
              <a:t>Collocare gli eventi all´interno delle  tradizioni e delle radici storiche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it-IT" sz="1600" dirty="0">
                <a:solidFill>
                  <a:srgbClr val="002060"/>
                </a:solidFill>
              </a:rPr>
              <a:t>Collocare gli eventi all´interno di una cornice europea della storia</a:t>
            </a:r>
          </a:p>
          <a:p>
            <a:endParaRPr lang="it-IT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6682" y="3218329"/>
            <a:ext cx="3728868" cy="2790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136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1030941" y="758534"/>
            <a:ext cx="10471796" cy="5293757"/>
          </a:xfrm>
          <a:prstGeom prst="rect">
            <a:avLst/>
          </a:prstGeom>
          <a:ln>
            <a:solidFill>
              <a:srgbClr val="00B0F0"/>
            </a:solidFill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it-IT" sz="3200" b="1" dirty="0">
                <a:solidFill>
                  <a:schemeClr val="accent6">
                    <a:lumMod val="75000"/>
                  </a:schemeClr>
                </a:solidFill>
              </a:rPr>
              <a:t>MAKE SENSE OF PAST HISTORY IN THE PRESENT</a:t>
            </a:r>
          </a:p>
          <a:p>
            <a:endParaRPr lang="it-IT" sz="3200" b="1" dirty="0" smtClean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it-IT" sz="28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Obiettivo - </a:t>
            </a:r>
            <a:r>
              <a:rPr lang="it-IT" sz="2800" b="1" dirty="0" err="1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Aim</a:t>
            </a:r>
            <a:endParaRPr lang="it-IT" sz="2800" b="1" dirty="0" smtClean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it-IT" sz="2400" dirty="0" smtClean="0">
                <a:solidFill>
                  <a:srgbClr val="002060"/>
                </a:solidFill>
              </a:rPr>
              <a:t>promuovere la cittadinanza attiva</a:t>
            </a:r>
          </a:p>
          <a:p>
            <a:pPr>
              <a:buClr>
                <a:schemeClr val="accent6">
                  <a:lumMod val="75000"/>
                </a:schemeClr>
              </a:buClr>
            </a:pPr>
            <a:r>
              <a:rPr lang="it-IT" sz="2400" dirty="0" smtClean="0">
                <a:solidFill>
                  <a:srgbClr val="002060"/>
                </a:solidFill>
              </a:rPr>
              <a:t>     </a:t>
            </a:r>
            <a:r>
              <a:rPr lang="it-IT" sz="2400" b="1" dirty="0" smtClean="0">
                <a:solidFill>
                  <a:srgbClr val="002060"/>
                </a:solidFill>
              </a:rPr>
              <a:t>promote active citizenship</a:t>
            </a:r>
          </a:p>
          <a:p>
            <a:pPr marL="342900" indent="-34290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it-IT" sz="2400" dirty="0" smtClean="0">
                <a:solidFill>
                  <a:srgbClr val="002060"/>
                </a:solidFill>
              </a:rPr>
              <a:t>favorire </a:t>
            </a:r>
            <a:r>
              <a:rPr lang="it-IT" sz="2400" dirty="0">
                <a:solidFill>
                  <a:srgbClr val="002060"/>
                </a:solidFill>
              </a:rPr>
              <a:t>la presa di coscienza del </a:t>
            </a:r>
            <a:r>
              <a:rPr lang="it-IT" sz="2400" dirty="0" smtClean="0">
                <a:solidFill>
                  <a:srgbClr val="002060"/>
                </a:solidFill>
              </a:rPr>
              <a:t>passato</a:t>
            </a:r>
            <a:br>
              <a:rPr lang="it-IT" sz="2400" dirty="0" smtClean="0">
                <a:solidFill>
                  <a:srgbClr val="002060"/>
                </a:solidFill>
              </a:rPr>
            </a:br>
            <a:r>
              <a:rPr lang="it-IT" sz="2400" b="1" dirty="0" smtClean="0">
                <a:solidFill>
                  <a:srgbClr val="002060"/>
                </a:solidFill>
              </a:rPr>
              <a:t>gain </a:t>
            </a:r>
            <a:r>
              <a:rPr lang="it-IT" sz="2400" b="1" dirty="0">
                <a:solidFill>
                  <a:srgbClr val="002060"/>
                </a:solidFill>
              </a:rPr>
              <a:t>awareness of past </a:t>
            </a:r>
            <a:r>
              <a:rPr lang="it-IT" sz="2400" b="1" dirty="0" err="1" smtClean="0">
                <a:solidFill>
                  <a:srgbClr val="002060"/>
                </a:solidFill>
              </a:rPr>
              <a:t>events</a:t>
            </a:r>
            <a:r>
              <a:rPr lang="it-IT" sz="2400" b="1" dirty="0" smtClean="0">
                <a:solidFill>
                  <a:srgbClr val="002060"/>
                </a:solidFill>
              </a:rPr>
              <a:t> </a:t>
            </a:r>
            <a:endParaRPr lang="it-IT" sz="2400" dirty="0" smtClean="0">
              <a:solidFill>
                <a:srgbClr val="002060"/>
              </a:solidFill>
            </a:endParaRPr>
          </a:p>
          <a:p>
            <a:pPr marL="342900" indent="-34290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it-IT" sz="2400" dirty="0" smtClean="0">
                <a:solidFill>
                  <a:srgbClr val="002060"/>
                </a:solidFill>
              </a:rPr>
              <a:t>partecipare alla memoria collettiva</a:t>
            </a:r>
            <a:br>
              <a:rPr lang="it-IT" sz="2400" dirty="0" smtClean="0">
                <a:solidFill>
                  <a:srgbClr val="002060"/>
                </a:solidFill>
              </a:rPr>
            </a:br>
            <a:r>
              <a:rPr lang="it-IT" sz="2400" b="1" dirty="0" smtClean="0">
                <a:solidFill>
                  <a:srgbClr val="002060"/>
                </a:solidFill>
              </a:rPr>
              <a:t>feel part of collective memory</a:t>
            </a:r>
          </a:p>
          <a:p>
            <a:pPr marL="457200" indent="-45720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it-IT" sz="2400" dirty="0">
              <a:solidFill>
                <a:srgbClr val="002060"/>
              </a:solidFill>
            </a:endParaRPr>
          </a:p>
          <a:p>
            <a:pPr marL="457200" indent="-45720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it-IT" sz="2400" dirty="0" smtClean="0">
              <a:solidFill>
                <a:srgbClr val="002060"/>
              </a:solidFill>
            </a:endParaRPr>
          </a:p>
          <a:p>
            <a:pPr marL="457200" indent="-45720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it-IT" dirty="0">
              <a:solidFill>
                <a:srgbClr val="002060"/>
              </a:solidFill>
            </a:endParaRPr>
          </a:p>
          <a:p>
            <a:pPr marL="457200" indent="-45720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it-IT" dirty="0" smtClean="0">
              <a:solidFill>
                <a:srgbClr val="002060"/>
              </a:solidFill>
            </a:endParaRPr>
          </a:p>
          <a:p>
            <a:pPr marL="457200" indent="-45720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it-IT" dirty="0" smtClean="0">
              <a:solidFill>
                <a:srgbClr val="002060"/>
              </a:solidFill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45237" y="1251214"/>
            <a:ext cx="2857500" cy="1600200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2882" y="2737159"/>
            <a:ext cx="2184493" cy="1224993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34317" y="3962152"/>
            <a:ext cx="1869265" cy="1048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964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3600" b="1" dirty="0" smtClean="0">
                <a:solidFill>
                  <a:schemeClr val="accent6">
                    <a:lumMod val="75000"/>
                  </a:schemeClr>
                </a:solidFill>
              </a:rPr>
              <a:t>ACTIVITIES´- ATTIVITA´  </a:t>
            </a:r>
            <a:r>
              <a:rPr lang="it-IT" sz="3200" b="1" dirty="0" smtClean="0">
                <a:solidFill>
                  <a:schemeClr val="accent6">
                    <a:lumMod val="75000"/>
                  </a:schemeClr>
                </a:solidFill>
              </a:rPr>
              <a:t>-      </a:t>
            </a:r>
            <a:r>
              <a:rPr lang="it-IT" sz="3600" b="1" dirty="0" smtClean="0">
                <a:solidFill>
                  <a:schemeClr val="accent6">
                    <a:lumMod val="75000"/>
                  </a:schemeClr>
                </a:solidFill>
              </a:rPr>
              <a:t>TASKS - COMPITI</a:t>
            </a:r>
            <a:endParaRPr lang="it-IT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ln>
            <a:solidFill>
              <a:srgbClr val="00B0F0"/>
            </a:solidFill>
            <a:prstDash val="dash"/>
          </a:ln>
        </p:spPr>
        <p:txBody>
          <a:bodyPr>
            <a:normAutofit/>
          </a:bodyPr>
          <a:lstStyle/>
          <a:p>
            <a:pPr marL="457200" indent="-457200">
              <a:lnSpc>
                <a:spcPct val="100000"/>
              </a:lnSpc>
              <a:spcAft>
                <a:spcPts val="0"/>
              </a:spcAft>
              <a:buAutoNum type="arabicPeriod"/>
            </a:pPr>
            <a:r>
              <a:rPr lang="it-IT" sz="20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Aspetti della vita al fronte -  </a:t>
            </a:r>
            <a:r>
              <a:rPr lang="it-IT" sz="2000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Aspects</a:t>
            </a:r>
            <a:r>
              <a:rPr lang="it-IT" sz="20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life at the front 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it-IT" sz="20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→ </a:t>
            </a:r>
            <a:r>
              <a:rPr lang="it-IT" sz="2000" b="1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Vita al Fronte- Life </a:t>
            </a:r>
            <a:r>
              <a:rPr lang="it-IT" sz="20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 the Trenches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it-IT" sz="20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Analisi documenti – </a:t>
            </a:r>
            <a:r>
              <a:rPr lang="it-IT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it-IT" sz="2000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ocument</a:t>
            </a:r>
            <a:r>
              <a:rPr lang="it-IT" sz="20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it-IT" sz="20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nalysis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it-IT" sz="20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Ricerca informazioni: – Information </a:t>
            </a:r>
            <a:r>
              <a:rPr lang="it-IT" sz="2000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it-IT" sz="2000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earch</a:t>
            </a:r>
            <a:endParaRPr lang="it-IT" sz="20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it-IT" sz="20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→ </a:t>
            </a:r>
            <a:r>
              <a:rPr lang="it-IT" sz="2000" b="1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</a:t>
            </a:r>
            <a:r>
              <a:rPr lang="it-IT" sz="20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it-IT" sz="2000" b="1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orrispondenza </a:t>
            </a:r>
            <a:r>
              <a:rPr lang="it-IT" sz="20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 G</a:t>
            </a:r>
            <a:r>
              <a:rPr lang="it-IT" sz="2000" b="1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uerra- </a:t>
            </a:r>
            <a:r>
              <a:rPr lang="it-IT" sz="20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</a:t>
            </a:r>
            <a:r>
              <a:rPr lang="it-IT" sz="2000" b="1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 </a:t>
            </a:r>
            <a:r>
              <a:rPr lang="it-IT" sz="20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it-IT" sz="2000" b="1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orrespondence</a:t>
            </a:r>
            <a:endParaRPr lang="it-IT" sz="2000" b="1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it-IT" sz="20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 Individuare tracce relative alla storia del Milite Ignoto sul proprio territorio - </a:t>
            </a:r>
            <a:r>
              <a:rPr lang="it-IT" sz="20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Single out </a:t>
            </a:r>
            <a:r>
              <a:rPr lang="it-IT" sz="2000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traces</a:t>
            </a:r>
            <a:r>
              <a:rPr lang="it-IT" sz="20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the </a:t>
            </a:r>
            <a:r>
              <a:rPr lang="it-IT" sz="2000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Unknown</a:t>
            </a:r>
            <a:r>
              <a:rPr lang="it-IT" sz="20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000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Soldier</a:t>
            </a:r>
            <a:r>
              <a:rPr lang="it-IT" sz="20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on </a:t>
            </a:r>
            <a:r>
              <a:rPr lang="it-IT" sz="2000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surrounding</a:t>
            </a:r>
            <a:r>
              <a:rPr lang="it-IT" sz="20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000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territory</a:t>
            </a:r>
            <a:endParaRPr lang="it-IT" sz="2000" dirty="0" smtClean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it-IT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→ </a:t>
            </a:r>
            <a:r>
              <a:rPr lang="it-IT" sz="2000" b="1" dirty="0" err="1" smtClean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Heroes</a:t>
            </a:r>
            <a:r>
              <a:rPr lang="it-IT" sz="2000" b="1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000" b="1" dirty="0" err="1" smtClean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Cemetry</a:t>
            </a:r>
            <a:r>
              <a:rPr lang="it-IT" sz="2000" b="1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000" b="1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 Aquileia</a:t>
            </a:r>
            <a:endParaRPr lang="it-IT" sz="2000" b="1" dirty="0" smtClean="0">
              <a:solidFill>
                <a:srgbClr val="00206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endParaRPr lang="it-IT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it-IT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1947" y="4580964"/>
            <a:ext cx="2175653" cy="1429491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4183" y="1963738"/>
            <a:ext cx="2413417" cy="1810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809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73742" y="0"/>
            <a:ext cx="10780058" cy="1087870"/>
          </a:xfrm>
        </p:spPr>
        <p:txBody>
          <a:bodyPr>
            <a:normAutofit/>
          </a:bodyPr>
          <a:lstStyle/>
          <a:p>
            <a:pPr algn="ctr"/>
            <a:r>
              <a:rPr lang="it-IT" sz="3200" b="1" dirty="0" smtClean="0">
                <a:solidFill>
                  <a:schemeClr val="accent6">
                    <a:lumMod val="75000"/>
                  </a:schemeClr>
                </a:solidFill>
              </a:rPr>
              <a:t>THE LEARNING PROCESS – IL PROCESSO DI APPRENDIMENTO</a:t>
            </a:r>
            <a:endParaRPr lang="it-IT" sz="3200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05971" y="1087869"/>
            <a:ext cx="10515600" cy="5238902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it-IT" sz="18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Brainstorming</a:t>
            </a:r>
          </a:p>
          <a:p>
            <a:pPr>
              <a:lnSpc>
                <a:spcPct val="107000"/>
              </a:lnSpc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it-IT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Lettura di fonti storiche e letterarie </a:t>
            </a:r>
            <a:r>
              <a:rPr lang="it-IT" sz="180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→</a:t>
            </a:r>
            <a:r>
              <a:rPr lang="it-IT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8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Reading </a:t>
            </a:r>
            <a:r>
              <a:rPr lang="it-IT" sz="1800" b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historical</a:t>
            </a:r>
            <a:r>
              <a:rPr lang="it-IT" sz="18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it-IT" sz="1800" b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literary</a:t>
            </a:r>
            <a:r>
              <a:rPr lang="it-IT" sz="18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800" b="1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documents</a:t>
            </a:r>
            <a:endParaRPr lang="it-IT" sz="1800" dirty="0" smtClean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it-IT" sz="18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Comprensione </a:t>
            </a:r>
            <a:r>
              <a:rPr lang="it-IT" sz="18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testuale: eventi – problemi </a:t>
            </a:r>
            <a:r>
              <a:rPr lang="it-IT" sz="180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→</a:t>
            </a:r>
            <a:r>
              <a:rPr lang="it-IT" sz="18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800" b="1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Comprehension</a:t>
            </a:r>
            <a:r>
              <a:rPr lang="it-IT" sz="1800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</a:t>
            </a:r>
            <a:r>
              <a:rPr lang="it-IT" sz="1800" b="1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events</a:t>
            </a:r>
            <a:r>
              <a:rPr lang="it-IT" sz="1800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it-IT" sz="1800" b="1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problems</a:t>
            </a:r>
            <a:endParaRPr lang="it-IT" sz="1800" b="1" dirty="0" smtClean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it-IT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Visione di una rappresentazione scenica a cura degli alunni della Sc. Sec. I </a:t>
            </a:r>
            <a:r>
              <a:rPr lang="it-IT" sz="18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Grado </a:t>
            </a:r>
            <a:r>
              <a:rPr lang="it-IT" sz="18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«Pio </a:t>
            </a:r>
            <a:r>
              <a:rPr lang="it-IT" sz="1800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Paschini</a:t>
            </a:r>
            <a:r>
              <a:rPr lang="it-IT" sz="18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 di Aquileia</a:t>
            </a:r>
            <a:r>
              <a:rPr lang="it-IT" sz="18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80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→</a:t>
            </a:r>
            <a:r>
              <a:rPr lang="it-IT" sz="1800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800" b="1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Watching</a:t>
            </a:r>
            <a:r>
              <a:rPr lang="it-IT" sz="1800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8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it-IT" sz="1800" b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students</a:t>
            </a:r>
            <a:r>
              <a:rPr lang="it-IT" sz="18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´ </a:t>
            </a:r>
            <a:r>
              <a:rPr lang="it-IT" sz="1800" b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theatrical</a:t>
            </a:r>
            <a:r>
              <a:rPr lang="it-IT" sz="18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800" b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representation</a:t>
            </a:r>
            <a:r>
              <a:rPr lang="it-IT" sz="18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it-IT" sz="18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it-IT" sz="18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onversazione guidata sulla storia del Milite </a:t>
            </a:r>
            <a:r>
              <a:rPr lang="it-IT" sz="18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Ignoto</a:t>
            </a:r>
            <a:r>
              <a:rPr lang="it-IT" sz="180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→</a:t>
            </a:r>
            <a:r>
              <a:rPr lang="it-IT" sz="18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it-IT" sz="1800" b="1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Guided</a:t>
            </a:r>
            <a:r>
              <a:rPr lang="it-IT" sz="1800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800" b="1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conversation</a:t>
            </a:r>
            <a:r>
              <a:rPr lang="it-IT" sz="1800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on The </a:t>
            </a:r>
            <a:r>
              <a:rPr lang="it-IT" sz="1800" b="1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Unknown</a:t>
            </a:r>
            <a:r>
              <a:rPr lang="it-IT" sz="1800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800" b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it-IT" sz="1800" b="1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oldier</a:t>
            </a:r>
            <a:endParaRPr lang="it-IT" sz="1800" b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it-IT" sz="18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Attività di </a:t>
            </a:r>
            <a:r>
              <a:rPr lang="it-IT" sz="1800" i="1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peer</a:t>
            </a:r>
            <a:r>
              <a:rPr lang="it-IT" sz="1800" i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tutoring </a:t>
            </a:r>
            <a:r>
              <a:rPr lang="it-IT" sz="18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it-IT" sz="18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visita </a:t>
            </a:r>
            <a:r>
              <a:rPr lang="it-IT" sz="18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“guidata” al “Cimitero degli Eroi di Aquileia</a:t>
            </a:r>
            <a:r>
              <a:rPr lang="it-IT" sz="18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 a cura degli alunni della </a:t>
            </a:r>
            <a:r>
              <a:rPr lang="it-IT" sz="1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Sc. Sec. I Grado </a:t>
            </a:r>
            <a:r>
              <a:rPr lang="it-IT" sz="18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 Aquileia </a:t>
            </a:r>
            <a:r>
              <a:rPr lang="it-IT" sz="180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→ </a:t>
            </a:r>
            <a:r>
              <a:rPr lang="it-IT" sz="1800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Peer </a:t>
            </a:r>
            <a:r>
              <a:rPr lang="it-IT" sz="1800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tutoring </a:t>
            </a:r>
            <a:r>
              <a:rPr lang="it-IT" sz="1800" b="1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activity</a:t>
            </a:r>
            <a:r>
              <a:rPr lang="it-IT" sz="1800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→ </a:t>
            </a:r>
            <a:r>
              <a:rPr lang="it-IT" sz="1800" b="1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guided</a:t>
            </a:r>
            <a:r>
              <a:rPr lang="it-IT" sz="1800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800" b="1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visit</a:t>
            </a:r>
            <a:r>
              <a:rPr lang="it-IT" sz="1800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</a:t>
            </a:r>
            <a:r>
              <a:rPr lang="it-IT" sz="1800" b="1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Heroes</a:t>
            </a:r>
            <a:r>
              <a:rPr lang="it-IT" sz="1800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800" b="1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Cemetry</a:t>
            </a:r>
            <a:r>
              <a:rPr lang="it-IT" sz="1800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Aquileia</a:t>
            </a:r>
          </a:p>
          <a:p>
            <a:pPr>
              <a:lnSpc>
                <a:spcPct val="107000"/>
              </a:lnSpc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it-IT" sz="1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Condivisione</a:t>
            </a:r>
            <a:r>
              <a:rPr lang="it-IT" sz="1800" b="1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sz="1800" i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 plenum </a:t>
            </a:r>
            <a:r>
              <a:rPr lang="it-IT" sz="18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delle </a:t>
            </a:r>
            <a:r>
              <a:rPr lang="it-IT" sz="18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esperienze </a:t>
            </a:r>
            <a:r>
              <a:rPr lang="it-IT" sz="180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→</a:t>
            </a:r>
            <a:r>
              <a:rPr lang="it-IT" sz="18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sz="1800" b="1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Sharing</a:t>
            </a:r>
            <a:r>
              <a:rPr lang="it-IT" sz="18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sz="18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 </a:t>
            </a:r>
            <a:r>
              <a:rPr lang="it-IT" sz="1800" b="1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experiences</a:t>
            </a:r>
            <a:endParaRPr lang="it-IT" sz="1800" b="1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it-IT" sz="18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Produzione </a:t>
            </a:r>
            <a:r>
              <a:rPr lang="it-IT" sz="18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testuale </a:t>
            </a:r>
            <a:r>
              <a:rPr lang="it-IT" sz="180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→</a:t>
            </a:r>
            <a:r>
              <a:rPr lang="it-IT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sz="18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Textual</a:t>
            </a:r>
            <a:r>
              <a:rPr lang="it-IT" sz="1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production</a:t>
            </a:r>
            <a:endParaRPr lang="it-IT" sz="1800" b="1" dirty="0" smtClean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7000"/>
              </a:lnSpc>
              <a:spcAft>
                <a:spcPts val="0"/>
              </a:spcAft>
              <a:buClr>
                <a:schemeClr val="accent6">
                  <a:lumMod val="75000"/>
                </a:schemeClr>
              </a:buClr>
              <a:buNone/>
            </a:pPr>
            <a:endParaRPr lang="it-IT" sz="1800" dirty="0" smtClean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it-IT" sz="1800" dirty="0" smtClean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it-IT" sz="1400" b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endParaRPr lang="it-IT" sz="1400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5322" y="4544291"/>
            <a:ext cx="2628563" cy="1969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053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b="1" dirty="0" smtClean="0">
                <a:solidFill>
                  <a:schemeClr val="accent6">
                    <a:lumMod val="75000"/>
                  </a:schemeClr>
                </a:solidFill>
              </a:rPr>
              <a:t>A cross </a:t>
            </a:r>
            <a:r>
              <a:rPr lang="it-IT" sz="3200" b="1" dirty="0" err="1" smtClean="0">
                <a:solidFill>
                  <a:schemeClr val="accent6">
                    <a:lumMod val="75000"/>
                  </a:schemeClr>
                </a:solidFill>
              </a:rPr>
              <a:t>disciplinary</a:t>
            </a:r>
            <a:r>
              <a:rPr lang="it-IT" sz="32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it-IT" sz="3200" b="1" dirty="0" err="1" smtClean="0">
                <a:solidFill>
                  <a:schemeClr val="accent6">
                    <a:lumMod val="75000"/>
                  </a:schemeClr>
                </a:solidFill>
              </a:rPr>
              <a:t>perspective</a:t>
            </a:r>
            <a:r>
              <a:rPr lang="it-IT" sz="32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it-IT" sz="3200" dirty="0" smtClean="0">
                <a:solidFill>
                  <a:schemeClr val="accent6">
                    <a:lumMod val="75000"/>
                  </a:schemeClr>
                </a:solidFill>
              </a:rPr>
              <a:t>- Collegamenti interdisciplinari</a:t>
            </a:r>
            <a:br>
              <a:rPr lang="it-IT" sz="3200" dirty="0" smtClean="0">
                <a:solidFill>
                  <a:schemeClr val="accent6">
                    <a:lumMod val="75000"/>
                  </a:schemeClr>
                </a:solidFill>
              </a:rPr>
            </a:br>
            <a:endParaRPr lang="it-IT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350818"/>
            <a:ext cx="10515600" cy="5143500"/>
          </a:xfrm>
        </p:spPr>
        <p:txBody>
          <a:bodyPr>
            <a:normAutofit/>
          </a:bodyPr>
          <a:lstStyle/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it-IT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it-IT" sz="2000" dirty="0" smtClean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onoscenza del territorio </a:t>
            </a:r>
            <a:r>
              <a:rPr lang="it-IT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it-IT" sz="20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0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it-IT" sz="2000" b="1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wareness</a:t>
            </a:r>
            <a:r>
              <a:rPr lang="it-IT" sz="20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000" b="1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about</a:t>
            </a:r>
            <a:r>
              <a:rPr lang="it-IT" sz="20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the </a:t>
            </a:r>
            <a:r>
              <a:rPr lang="it-IT" sz="2000" b="1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territory</a:t>
            </a:r>
            <a:r>
              <a:rPr lang="it-IT" sz="20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lang="it-IT" sz="2000" b="1" dirty="0" smtClean="0">
              <a:solidFill>
                <a:schemeClr val="accent1">
                  <a:lumMod val="50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it-IT" sz="16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 « </a:t>
            </a:r>
            <a:r>
              <a:rPr lang="it-IT" sz="20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</a:t>
            </a:r>
            <a:r>
              <a:rPr lang="it-IT" sz="20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luoghi della memoria</a:t>
            </a:r>
            <a:r>
              <a:rPr lang="it-IT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 </a:t>
            </a:r>
            <a:r>
              <a:rPr lang="it-IT" sz="180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→</a:t>
            </a:r>
            <a:r>
              <a:rPr lang="it-IT" sz="20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it-IT" sz="2000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it-IT" sz="2000" b="1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Places</a:t>
            </a:r>
            <a:r>
              <a:rPr lang="it-IT" sz="2000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0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 </a:t>
            </a:r>
            <a:r>
              <a:rPr lang="it-IT" sz="2000" b="1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remembrance</a:t>
            </a:r>
            <a:r>
              <a:rPr lang="it-IT" sz="2000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endParaRPr lang="it-IT" sz="2000" b="1" dirty="0" smtClean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it-IT" sz="2000" dirty="0" smtClean="0">
                <a:solidFill>
                  <a:schemeClr val="accent5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000" dirty="0" smtClean="0">
                <a:solidFill>
                  <a:schemeClr val="accent5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it-IT" sz="20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</a:t>
            </a:r>
            <a:r>
              <a:rPr lang="it-IT" sz="20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isita </a:t>
            </a:r>
            <a:r>
              <a:rPr lang="it-IT" sz="20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storica </a:t>
            </a:r>
            <a:r>
              <a:rPr lang="it-IT" sz="20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didattica  </a:t>
            </a:r>
            <a:r>
              <a:rPr lang="it-IT" sz="20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  </a:t>
            </a:r>
            <a:r>
              <a:rPr lang="it-IT" sz="20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Aquileia </a:t>
            </a:r>
            <a:r>
              <a:rPr lang="it-IT" sz="180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→</a:t>
            </a:r>
            <a:r>
              <a:rPr lang="it-IT" sz="20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short drive through a bit of history of </a:t>
            </a:r>
            <a:r>
              <a:rPr lang="en-US" sz="2000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Aquileia</a:t>
            </a:r>
            <a:endParaRPr lang="it-IT" sz="2000" b="1" dirty="0" smtClean="0">
              <a:solidFill>
                <a:schemeClr val="accent5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just">
              <a:spcAft>
                <a:spcPts val="0"/>
              </a:spcAft>
              <a:buNone/>
              <a:tabLst>
                <a:tab pos="457200" algn="l"/>
              </a:tabLst>
            </a:pPr>
            <a:endParaRPr lang="it-IT" sz="2000" dirty="0" smtClean="0">
              <a:solidFill>
                <a:schemeClr val="accent5">
                  <a:lumMod val="75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just">
              <a:spcAft>
                <a:spcPts val="0"/>
              </a:spcAft>
              <a:buNone/>
              <a:tabLst>
                <a:tab pos="457200" algn="l"/>
              </a:tabLst>
            </a:pPr>
            <a:r>
              <a:rPr lang="it-IT" sz="2000" dirty="0" smtClean="0">
                <a:solidFill>
                  <a:schemeClr val="accent5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Educazione </a:t>
            </a:r>
            <a:r>
              <a:rPr lang="it-IT" sz="2000" dirty="0" smtClean="0">
                <a:solidFill>
                  <a:schemeClr val="accent5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alla pace alla solidarietà: </a:t>
            </a:r>
            <a:r>
              <a:rPr lang="it-IT" sz="20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percorsi di</a:t>
            </a:r>
            <a:r>
              <a:rPr lang="it-IT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0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educazione ambientale, all’affettività e all’accoglienza</a:t>
            </a:r>
            <a:r>
              <a:rPr lang="it-IT" sz="20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it-IT" sz="2000" dirty="0" smtClean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just">
              <a:spcAft>
                <a:spcPts val="0"/>
              </a:spcAft>
              <a:buNone/>
              <a:tabLst>
                <a:tab pos="457200" algn="l"/>
              </a:tabLst>
            </a:pP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Education for peace</a:t>
            </a:r>
            <a:r>
              <a:rPr lang="en-US" sz="20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environmental, caring and positive affectivity educational programs</a:t>
            </a:r>
            <a:endParaRPr lang="it-IT" sz="2000" b="1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just">
              <a:spcAft>
                <a:spcPts val="0"/>
              </a:spcAft>
              <a:buNone/>
              <a:tabLst>
                <a:tab pos="457200" algn="l"/>
              </a:tabLst>
            </a:pPr>
            <a:endParaRPr lang="it-IT" sz="2000" dirty="0" smtClean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just">
              <a:spcAft>
                <a:spcPts val="0"/>
              </a:spcAft>
              <a:buNone/>
              <a:tabLst>
                <a:tab pos="457200" algn="l"/>
              </a:tabLst>
            </a:pPr>
            <a:r>
              <a:rPr lang="it-IT" sz="20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Attività </a:t>
            </a:r>
            <a:r>
              <a:rPr lang="it-IT" sz="20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 educazione alla cittadinanza: - </a:t>
            </a:r>
            <a:r>
              <a:rPr lang="it-IT" sz="20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‘</a:t>
            </a:r>
            <a:r>
              <a:rPr lang="it-IT" sz="2000" i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Immagina di essere in GUERRA’ </a:t>
            </a:r>
            <a:r>
              <a:rPr lang="it-IT" sz="20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 di Janne </a:t>
            </a:r>
            <a:r>
              <a:rPr lang="it-IT" sz="2000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Teller</a:t>
            </a:r>
            <a:r>
              <a:rPr lang="it-IT" sz="20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Ed. Feltrinelli, descrizione che «fa vivere sulla nostra pelle l’esperienza di un rifugiato di guerra</a:t>
            </a:r>
            <a:r>
              <a:rPr lang="it-IT" sz="20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</a:p>
          <a:p>
            <a:pPr marL="0" lvl="0" indent="0" algn="just">
              <a:spcAft>
                <a:spcPts val="0"/>
              </a:spcAft>
              <a:buNone/>
              <a:tabLst>
                <a:tab pos="457200" algn="l"/>
              </a:tabLst>
            </a:pP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Citizenship education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: thanks to ’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Immagina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essere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in GUERRA’, by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Janne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Teller- Ed. Feltrinelli you know of your own experience  what it meant to be a war refugee</a:t>
            </a:r>
            <a:endParaRPr lang="it-IT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2463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71945" y="180770"/>
            <a:ext cx="10515600" cy="1325563"/>
          </a:xfrm>
        </p:spPr>
        <p:txBody>
          <a:bodyPr/>
          <a:lstStyle/>
          <a:p>
            <a:r>
              <a:rPr lang="it-IT" dirty="0">
                <a:solidFill>
                  <a:schemeClr val="accent6">
                    <a:lumMod val="75000"/>
                  </a:schemeClr>
                </a:solidFill>
              </a:rPr>
              <a:t>APPROFONDIMENTI- </a:t>
            </a:r>
            <a:r>
              <a:rPr lang="it-IT" dirty="0" err="1">
                <a:solidFill>
                  <a:schemeClr val="accent6">
                    <a:lumMod val="75000"/>
                  </a:schemeClr>
                </a:solidFill>
              </a:rPr>
              <a:t>Further</a:t>
            </a:r>
            <a:r>
              <a:rPr lang="it-IT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it-IT" dirty="0" err="1">
                <a:solidFill>
                  <a:schemeClr val="accent6">
                    <a:lumMod val="75000"/>
                  </a:schemeClr>
                </a:solidFill>
              </a:rPr>
              <a:t>reflections</a:t>
            </a:r>
            <a:endParaRPr lang="it-IT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23284" y="1244092"/>
            <a:ext cx="10964261" cy="5478825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endParaRPr lang="it-IT" sz="2000" dirty="0" smtClean="0">
              <a:solidFill>
                <a:schemeClr val="accent5">
                  <a:lumMod val="75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it-IT" sz="20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Analisi della figura della donna durante la Prima Guerra </a:t>
            </a:r>
            <a:r>
              <a:rPr lang="it-IT" sz="20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Mondiale</a:t>
            </a:r>
            <a:endParaRPr lang="it-IT" sz="2000" dirty="0" smtClean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it-IT" sz="20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Analisi dei monumenti storici relativi alla Grande </a:t>
            </a:r>
            <a:r>
              <a:rPr lang="it-IT" sz="20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Guerra:</a:t>
            </a:r>
            <a:endParaRPr lang="it-IT" sz="2000" dirty="0" smtClean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it-IT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d</a:t>
            </a:r>
            <a:r>
              <a:rPr lang="it-IT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escrizione </a:t>
            </a:r>
            <a:r>
              <a:rPr lang="it-IT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del monumento dal punto di vista architettonico, </a:t>
            </a:r>
            <a:endParaRPr lang="it-IT" sz="20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it-IT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antropologico </a:t>
            </a:r>
            <a:r>
              <a:rPr lang="it-IT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 </a:t>
            </a:r>
            <a:r>
              <a:rPr lang="it-IT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storico</a:t>
            </a:r>
          </a:p>
          <a:p>
            <a:pPr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it-IT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Investigation 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into woman's background during the First World </a:t>
            </a:r>
            <a:r>
              <a:rPr lang="en-US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War</a:t>
            </a:r>
          </a:p>
          <a:p>
            <a:pPr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Analysis of historical monuments related to the Great </a:t>
            </a:r>
            <a:r>
              <a:rPr lang="en-US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War:</a:t>
            </a:r>
          </a:p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en-US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an 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architectural, </a:t>
            </a:r>
            <a:r>
              <a:rPr lang="en-US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anthropological 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 historical perspective on the monuments</a:t>
            </a:r>
          </a:p>
          <a:p>
            <a:pPr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it-IT" sz="20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endParaRPr lang="it-IT" sz="20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it-IT" sz="1400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sz="140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    </a:t>
            </a:r>
          </a:p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it-IT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it-IT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it-IT" sz="1400" i="1" dirty="0" smtClean="0"/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it-IT" sz="1400" i="1" dirty="0" smtClean="0"/>
              <a:t> «L´Angelo </a:t>
            </a:r>
            <a:r>
              <a:rPr lang="it-IT" sz="1400" i="1" dirty="0" smtClean="0"/>
              <a:t>della </a:t>
            </a:r>
            <a:r>
              <a:rPr lang="it-IT" sz="1400" i="1" dirty="0" err="1" smtClean="0"/>
              <a:t>carita</a:t>
            </a:r>
            <a:r>
              <a:rPr lang="it-IT" sz="1400" i="1" dirty="0" smtClean="0"/>
              <a:t>`» </a:t>
            </a:r>
            <a:r>
              <a:rPr lang="it-IT" sz="1400" dirty="0" smtClean="0"/>
              <a:t>Ettore </a:t>
            </a:r>
            <a:r>
              <a:rPr lang="it-IT" sz="1400" dirty="0" err="1" smtClean="0"/>
              <a:t>Ximenes</a:t>
            </a:r>
            <a:r>
              <a:rPr lang="it-IT" sz="1400" dirty="0" smtClean="0"/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Cimitero degli Eroi - Aquileia                                                                                                                  </a:t>
            </a:r>
            <a:endParaRPr lang="it-IT" sz="1400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738481" y="1494085"/>
            <a:ext cx="3105727" cy="2329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54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517</Words>
  <Application>Microsoft Office PowerPoint</Application>
  <PresentationFormat>Widescreen</PresentationFormat>
  <Paragraphs>67</Paragraphs>
  <Slides>7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Wingdings</vt:lpstr>
      <vt:lpstr>Tema di Office</vt:lpstr>
      <vt:lpstr> CHI E’ IL MILITE IGNOTO? </vt:lpstr>
      <vt:lpstr>CHI E’ IL MILITE IGNOTO? Who is the Unknown Soldier? </vt:lpstr>
      <vt:lpstr>Presentazione standard di PowerPoint</vt:lpstr>
      <vt:lpstr>ACTIVITIES´- ATTIVITA´  -      TASKS - COMPITI</vt:lpstr>
      <vt:lpstr>THE LEARNING PROCESS – IL PROCESSO DI APPRENDIMENTO</vt:lpstr>
      <vt:lpstr>A cross disciplinary perspective - Collegamenti interdisciplinari </vt:lpstr>
      <vt:lpstr>APPROFONDIMENTI- Further reflections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CHI E’ IL MILITE IGNOTO?</dc:title>
  <dc:creator>HP</dc:creator>
  <cp:lastModifiedBy>HP</cp:lastModifiedBy>
  <cp:revision>48</cp:revision>
  <dcterms:created xsi:type="dcterms:W3CDTF">2017-03-24T15:31:31Z</dcterms:created>
  <dcterms:modified xsi:type="dcterms:W3CDTF">2017-05-17T18:42:53Z</dcterms:modified>
</cp:coreProperties>
</file>