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711"/>
  </p:normalViewPr>
  <p:slideViewPr>
    <p:cSldViewPr snapToGrid="0" snapToObjects="1">
      <p:cViewPr varScale="1">
        <p:scale>
          <a:sx n="121" d="100"/>
          <a:sy n="121" d="100"/>
        </p:scale>
        <p:origin x="16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Cliquez et modifiez le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4FAE7DB1-D833-B447-B2AE-E754491CD091}" type="datetimeFigureOut">
              <a:rPr lang="fr-FR" smtClean="0"/>
              <a:t>23/02/2016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68387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FAE7DB1-D833-B447-B2AE-E754491CD091}" type="datetimeFigureOut">
              <a:rPr lang="fr-FR" smtClean="0"/>
              <a:t>23/02/2016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134927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FAE7DB1-D833-B447-B2AE-E754491CD091}" type="datetimeFigureOut">
              <a:rPr lang="fr-FR" smtClean="0"/>
              <a:t>23/02/2016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199025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FAE7DB1-D833-B447-B2AE-E754491CD091}" type="datetimeFigureOut">
              <a:rPr lang="fr-FR" smtClean="0"/>
              <a:t>23/02/2016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60799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Cliquez et modifiez le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FAE7DB1-D833-B447-B2AE-E754491CD091}" type="datetimeFigureOut">
              <a:rPr lang="fr-FR" smtClean="0"/>
              <a:t>23/02/2016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78887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FAE7DB1-D833-B447-B2AE-E754491CD091}" type="datetimeFigureOut">
              <a:rPr lang="fr-FR" smtClean="0"/>
              <a:t>23/02/2016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1593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FAE7DB1-D833-B447-B2AE-E754491CD091}" type="datetimeFigureOut">
              <a:rPr lang="fr-FR" smtClean="0"/>
              <a:t>23/02/2016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155621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4FAE7DB1-D833-B447-B2AE-E754491CD091}" type="datetimeFigureOut">
              <a:rPr lang="fr-FR" smtClean="0"/>
              <a:t>23/02/2016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104895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E7DB1-D833-B447-B2AE-E754491CD091}" type="datetimeFigureOut">
              <a:rPr lang="fr-FR" smtClean="0"/>
              <a:t>23/02/2016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113082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Cliquez et modifiez le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FAE7DB1-D833-B447-B2AE-E754491CD091}" type="datetimeFigureOut">
              <a:rPr lang="fr-FR" smtClean="0"/>
              <a:t>23/02/2016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50099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FAE7DB1-D833-B447-B2AE-E754491CD091}" type="datetimeFigureOut">
              <a:rPr lang="fr-FR" smtClean="0"/>
              <a:t>23/02/2016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33C4ED-BBA2-BE42-87BC-4C358408BB53}" type="slidenum">
              <a:rPr lang="fr-FR" smtClean="0"/>
              <a:t>‹#›</a:t>
            </a:fld>
            <a:endParaRPr lang="fr-FR"/>
          </a:p>
        </p:txBody>
      </p:sp>
    </p:spTree>
    <p:extLst>
      <p:ext uri="{BB962C8B-B14F-4D97-AF65-F5344CB8AC3E}">
        <p14:creationId xmlns:p14="http://schemas.microsoft.com/office/powerpoint/2010/main" val="20721777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E7DB1-D833-B447-B2AE-E754491CD091}" type="datetimeFigureOut">
              <a:rPr lang="fr-FR" smtClean="0"/>
              <a:t>23/02/2016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3C4ED-BBA2-BE42-87BC-4C358408BB53}" type="slidenum">
              <a:rPr lang="fr-FR" smtClean="0"/>
              <a:t>‹#›</a:t>
            </a:fld>
            <a:endParaRPr lang="fr-FR"/>
          </a:p>
        </p:txBody>
      </p:sp>
    </p:spTree>
    <p:extLst>
      <p:ext uri="{BB962C8B-B14F-4D97-AF65-F5344CB8AC3E}">
        <p14:creationId xmlns:p14="http://schemas.microsoft.com/office/powerpoint/2010/main" val="2132319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7688" y="317542"/>
            <a:ext cx="5288096" cy="3206338"/>
          </a:xfrm>
          <a:prstGeom prst="rect">
            <a:avLst/>
          </a:prstGeom>
        </p:spPr>
      </p:pic>
      <p:pic>
        <p:nvPicPr>
          <p:cNvPr id="5" name="Image 4"/>
          <p:cNvPicPr>
            <a:picLocks noChangeAspect="1"/>
          </p:cNvPicPr>
          <p:nvPr/>
        </p:nvPicPr>
        <p:blipFill rotWithShape="1">
          <a:blip r:embed="rId3"/>
          <a:srcRect l="17688" r="35015"/>
          <a:stretch/>
        </p:blipFill>
        <p:spPr>
          <a:xfrm>
            <a:off x="6274676" y="351987"/>
            <a:ext cx="2617076" cy="6327895"/>
          </a:xfrm>
          <a:prstGeom prst="rect">
            <a:avLst/>
          </a:prstGeom>
        </p:spPr>
      </p:pic>
    </p:spTree>
    <p:extLst>
      <p:ext uri="{BB962C8B-B14F-4D97-AF65-F5344CB8AC3E}">
        <p14:creationId xmlns:p14="http://schemas.microsoft.com/office/powerpoint/2010/main" val="18970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2248" y="231228"/>
            <a:ext cx="8618483" cy="6370975"/>
          </a:xfrm>
          <a:prstGeom prst="rect">
            <a:avLst/>
          </a:prstGeom>
          <a:noFill/>
        </p:spPr>
        <p:txBody>
          <a:bodyPr wrap="square" rtlCol="0">
            <a:spAutoFit/>
          </a:bodyPr>
          <a:lstStyle/>
          <a:p>
            <a:r>
              <a:rPr lang="fr-FR" sz="1200" b="1" i="1" u="sng" dirty="0" smtClean="0">
                <a:effectLst/>
              </a:rPr>
              <a:t>Cette canne fut sculptée lors de la première guerre mondiale, des 1914, taillée dans du bois massif, le haut de la canne représente un visage de poilu. Réalisée sur le front par des soldats lors de leurs temps libre, imaginez tout le vécu de cette canne, du moment ou elle était sur l’arbre au moment ou elle était dans les </a:t>
            </a:r>
            <a:r>
              <a:rPr lang="fr-FR" sz="1200" b="1" i="1" u="sng" dirty="0" err="1" smtClean="0">
                <a:effectLst/>
              </a:rPr>
              <a:t>tranchées.Vous</a:t>
            </a:r>
            <a:r>
              <a:rPr lang="fr-FR" sz="1200" b="1" i="1" u="sng" dirty="0" smtClean="0">
                <a:effectLst/>
              </a:rPr>
              <a:t> parlerez à la première personne.</a:t>
            </a:r>
            <a:endParaRPr lang="fr-FR" sz="1200" dirty="0" smtClean="0">
              <a:effectLst/>
            </a:endParaRPr>
          </a:p>
          <a:p>
            <a:r>
              <a:rPr lang="fr-FR" sz="1200" dirty="0" smtClean="0">
                <a:effectLst/>
              </a:rPr>
              <a:t/>
            </a:r>
            <a:br>
              <a:rPr lang="fr-FR" sz="1200" dirty="0" smtClean="0">
                <a:effectLst/>
              </a:rPr>
            </a:br>
            <a:endParaRPr lang="fr-FR" sz="1200" dirty="0" smtClean="0">
              <a:effectLst/>
            </a:endParaRPr>
          </a:p>
          <a:p>
            <a:r>
              <a:rPr lang="fr-FR" sz="1200" b="0" i="0" u="none" strike="noStrike" dirty="0" smtClean="0">
                <a:effectLst/>
              </a:rPr>
              <a:t>C’était un été comme les autres, l'été 1914, un été chaud, riant et peu humide en Lorraine. Puis petit a petit au courant de l’été, l’atmosphère est devenu plus pesante, les rires et les fêtes du mois de juillet on fait place à un août</a:t>
            </a:r>
          </a:p>
          <a:p>
            <a:r>
              <a:rPr lang="fr-FR" sz="1200" b="0" i="0" u="none" strike="noStrike" dirty="0" smtClean="0">
                <a:effectLst/>
              </a:rPr>
              <a:t>plus sinistre, des bruits sourds, des casques et des cris. Du haut de mon noisetier j'observais ces scènes catastrophiques et plus terrifiantes les unes que les autres. Lorsque ces soldats improvisés avec quelques instants de </a:t>
            </a:r>
            <a:r>
              <a:rPr lang="fr-FR" sz="1200" b="0" i="0" u="none" strike="noStrike" dirty="0" err="1" smtClean="0">
                <a:effectLst/>
              </a:rPr>
              <a:t>répis</a:t>
            </a:r>
            <a:r>
              <a:rPr lang="fr-FR" sz="1200" b="0" i="0" u="none" strike="noStrike" dirty="0" smtClean="0">
                <a:effectLst/>
              </a:rPr>
              <a:t>, la joie ne se lisait plus sur leurs visages. Déjà trois mois qu'un ambiance mortuaire pèse sur les alentours et comme tous ces jeunes corps innocents, mes feuilles commencent a tomber, puis l'humidité s'installe et les soldats ce chauffent lors du repos au feu de bois, c'est alors que, en ce mois de novembre, je sentis un couteau me séparer de mon tronc, c'est alors que tous ces souvenirs et toutes ces images d’atrocités aller partir en fumer pour moi...mais les coups de couteau, devenus caresses le long de mes écorces ne cessèrent </a:t>
            </a:r>
            <a:r>
              <a:rPr lang="fr-FR" sz="1200" b="0" i="0" u="none" strike="noStrike" dirty="0" err="1" smtClean="0">
                <a:effectLst/>
              </a:rPr>
              <a:t>pas.ils</a:t>
            </a:r>
            <a:r>
              <a:rPr lang="fr-FR" sz="1200" b="0" i="0" u="none" strike="noStrike" dirty="0" smtClean="0">
                <a:effectLst/>
              </a:rPr>
              <a:t> me rendirent plus lissent, ils me donnèrent même le visages d'un de ces soldats. Avec gravé « L.E de la guerre 1914 » L.E sont les initiales d'un des amis chers de mon sculpteur. Puis au fil des années il rajouta « 1915 » maintenant que je servais de canne a ce fameux L.E dénommé Léopold </a:t>
            </a:r>
            <a:r>
              <a:rPr lang="fr-FR" sz="1200" b="0" i="0" u="none" strike="noStrike" dirty="0" err="1" smtClean="0">
                <a:effectLst/>
              </a:rPr>
              <a:t>Engrand</a:t>
            </a:r>
            <a:r>
              <a:rPr lang="fr-FR" sz="1200" b="0" i="0" u="none" strike="noStrike" dirty="0" smtClean="0">
                <a:effectLst/>
              </a:rPr>
              <a:t>, il m''emmenait avec lui dans les tranchées et sur le front comme un porte bonheur. Le froid, l'humidité, les rats, les balles, les obus, la boue.... de tristes mots qui résume le front et ses tranchées. Je recevais parfois, le long de mon bois si bien poli, du sang des blessés, l'urine d’animaux ou encore de soldats bloqués dans les tranchés mais </a:t>
            </a:r>
            <a:r>
              <a:rPr lang="fr-FR" sz="1200" b="0" i="0" u="none" strike="noStrike" dirty="0" err="1" smtClean="0">
                <a:effectLst/>
              </a:rPr>
              <a:t>malgrés</a:t>
            </a:r>
            <a:r>
              <a:rPr lang="fr-FR" sz="1200" b="0" i="0" u="none" strike="noStrike" dirty="0" smtClean="0">
                <a:effectLst/>
              </a:rPr>
              <a:t> cela, les petites gouttes d’alcool lors des jours de repos et de fêtes et les gouttes d'encre lorsque que Léopold écrivait a sa famille, ces gouttes pleines d’espérance de paix étaient les seules choses positives de ces années là. Ces gouttes et les amitiés, les amitiés si forte qui se créèrent sur le front comme entre mon sculpteur et Léopold, car ils vivaient la même chose, ils étaient les seuls a ce comprendre. Puis « 1916 », puis « 1917 » , les années passaient, le même quotidien morbide se répétait sans fin, sans loisir, sans plus aucun sourire, et avec moins en moins d'espoir et de cœur. Quant le 15 juin 1917, alors que Léopold et le sculpteur était entrain de quitter la tranchée pour avoir cinq jours de repos, un obus explosa, privant Léopold d'une jambe et défigurant mon sculpteur. Un malheur qui ne prévenait pas, comme la pluie et le beau temps. C'est a partir de ce jour que je fus enfin réellement utile. Léopold ne se déplaçait plus sans moi. Je n'avais plus a subir le bruit affreux des obus ou des morts, nous étions a l'infirmerie moi, </a:t>
            </a:r>
            <a:r>
              <a:rPr lang="fr-FR" sz="1200" b="0" i="0" u="none" strike="noStrike" dirty="0" err="1" smtClean="0">
                <a:effectLst/>
              </a:rPr>
              <a:t>Leopold</a:t>
            </a:r>
            <a:r>
              <a:rPr lang="fr-FR" sz="1200" b="0" i="0" u="none" strike="noStrike" dirty="0" smtClean="0">
                <a:effectLst/>
              </a:rPr>
              <a:t> et le sculpteur . Mais nous voyons tous les jours les tonnes de blessés qui revenaient du front, parfois étrangers, parfois amis, parfois ouvriers, parfois paysans, mais tous beaucoup trop jeune pour être ces défunts héros de l'ombre. Puis s’inscrivit dans mon bois superbement conservé « 1918 », l’année la plus longue, la plus démunit d’espérance. Je fus alors au milieu de ces horreurs un objet porte bonheur, un symbole d'amitié et un objet indispensable pour se déplacer. Aujourd'hui je suis exposé devant la cheminé de ma petite fille, et chaque fois que mon arrière-arrière petite fille me regarde, elle a ce regard plein de sens et d’émotion, celui d'une douleur encore ouverte et d'un souvenir vif. Celui du devoir de mémoire auquel ces combattants ont droits. </a:t>
            </a:r>
          </a:p>
          <a:p>
            <a:r>
              <a:rPr lang="fr-FR" sz="1200" dirty="0" smtClean="0">
                <a:effectLst/>
              </a:rPr>
              <a:t/>
            </a:r>
            <a:br>
              <a:rPr lang="fr-FR" sz="1200" dirty="0" smtClean="0">
                <a:effectLst/>
              </a:rPr>
            </a:br>
            <a:endParaRPr lang="fr-FR" sz="1200" dirty="0">
              <a:effectLst/>
            </a:endParaRPr>
          </a:p>
        </p:txBody>
      </p:sp>
    </p:spTree>
    <p:extLst>
      <p:ext uri="{BB962C8B-B14F-4D97-AF65-F5344CB8AC3E}">
        <p14:creationId xmlns:p14="http://schemas.microsoft.com/office/powerpoint/2010/main" val="103535181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73</Words>
  <Application>Microsoft Macintosh PowerPoint</Application>
  <PresentationFormat>Présentation à l'écran (4:3)</PresentationFormat>
  <Paragraphs>5</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Calibri</vt:lpstr>
      <vt:lpstr>Calibri Light</vt:lpstr>
      <vt:lpstr>Arial</vt:lpstr>
      <vt:lpstr>Thème Office</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TASTET</dc:creator>
  <cp:lastModifiedBy>Stéphane TASTET</cp:lastModifiedBy>
  <cp:revision>1</cp:revision>
  <dcterms:created xsi:type="dcterms:W3CDTF">2016-02-23T15:42:00Z</dcterms:created>
  <dcterms:modified xsi:type="dcterms:W3CDTF">2016-02-23T15:43:10Z</dcterms:modified>
</cp:coreProperties>
</file>