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315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3" r:id="rId44"/>
    <p:sldId id="304" r:id="rId45"/>
    <p:sldId id="316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01" r:id="rId54"/>
    <p:sldId id="317" r:id="rId55"/>
    <p:sldId id="302" r:id="rId56"/>
    <p:sldId id="314" r:id="rId57"/>
    <p:sldId id="312" r:id="rId58"/>
    <p:sldId id="313" r:id="rId5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6"/>
  </p:normalViewPr>
  <p:slideViewPr>
    <p:cSldViewPr snapToGrid="0">
      <p:cViewPr varScale="1">
        <p:scale>
          <a:sx n="121" d="100"/>
          <a:sy n="121" d="100"/>
        </p:scale>
        <p:origin x="200" y="6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3EA9-A5A4-4D39-8184-1388F8F99A41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5016C-2A60-4DA6-A559-BBE094247F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61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016C-2A60-4DA6-A559-BBE094247F45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44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016C-2A60-4DA6-A559-BBE094247F45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8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77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40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6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54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03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98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93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4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86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78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97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591B2-01EC-4121-84ED-AFCDAF67B9DF}" type="datetimeFigureOut">
              <a:rPr lang="it-IT" smtClean="0"/>
              <a:t>12/01/16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5CC3-2708-4C6E-89A8-AB5FC9AD36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56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133" y="1671639"/>
            <a:ext cx="4995718" cy="994222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265489" y="415911"/>
            <a:ext cx="753500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26710" algn="l"/>
              </a:tabLst>
            </a:pPr>
            <a:r>
              <a:rPr lang="it-IT" sz="1200" b="1" dirty="0" smtClean="0">
                <a:ea typeface="Times New Roman"/>
              </a:rPr>
              <a:t> ISTITUTO </a:t>
            </a:r>
            <a:r>
              <a:rPr lang="it-IT" sz="1200" b="1" i="1" dirty="0" smtClean="0">
                <a:ea typeface="Times New Roman"/>
              </a:rPr>
              <a:t>COMPRENSIVO “DON LORENZO MILANI”</a:t>
            </a:r>
            <a:endParaRPr lang="it-IT" sz="1200" dirty="0" smtClean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1200" b="1" dirty="0" smtClean="0">
                <a:ea typeface="Times New Roman"/>
              </a:rPr>
              <a:t>Scuola dell'Infanzia, Primaria e Secondaria di </a:t>
            </a:r>
            <a:r>
              <a:rPr lang="it-IT" sz="1200" b="1" dirty="0" err="1" smtClean="0">
                <a:ea typeface="Times New Roman"/>
              </a:rPr>
              <a:t>I°</a:t>
            </a:r>
            <a:r>
              <a:rPr lang="it-IT" sz="1200" b="1" dirty="0" smtClean="0">
                <a:ea typeface="Times New Roman"/>
              </a:rPr>
              <a:t> grado</a:t>
            </a:r>
            <a:endParaRPr lang="it-IT" sz="1200" dirty="0" smtClean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1200" i="1" dirty="0" smtClean="0">
                <a:ea typeface="Times New Roman"/>
              </a:rPr>
              <a:t>Comuni di Aquileia, Fiumicello, Villa Vicentina e Terzo di Aquileia</a:t>
            </a:r>
            <a:endParaRPr lang="it-IT" sz="1200" dirty="0" smtClean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1200" b="1" i="1" dirty="0" smtClean="0">
                <a:ea typeface="Times New Roman"/>
              </a:rPr>
              <a:t>Sede</a:t>
            </a:r>
            <a:r>
              <a:rPr lang="it-IT" sz="1200" b="1" dirty="0" smtClean="0">
                <a:ea typeface="Times New Roman"/>
              </a:rPr>
              <a:t>:  Via E. Fermi 4 -  33051 Aquileia (Ud)</a:t>
            </a:r>
            <a:endParaRPr lang="it-IT" sz="1200" dirty="0" smtClean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1200" b="1" dirty="0" smtClean="0">
                <a:ea typeface="Times New Roman"/>
              </a:rPr>
              <a:t>Tel.0431-91051 – Fax 0431-918939– C.F. 90020590304</a:t>
            </a:r>
            <a:endParaRPr lang="it-IT" sz="1200" dirty="0" smtClean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1200" b="1" dirty="0" smtClean="0">
                <a:ea typeface="Times New Roman"/>
              </a:rPr>
              <a:t>e-mail </a:t>
            </a:r>
            <a:r>
              <a:rPr lang="it-IT" sz="1200" b="1" i="1" dirty="0" smtClean="0">
                <a:ea typeface="Times New Roman"/>
              </a:rPr>
              <a:t>udic84600d@istruzione.it – </a:t>
            </a:r>
            <a:r>
              <a:rPr lang="it-IT" sz="1200" b="1" dirty="0" smtClean="0">
                <a:ea typeface="Times New Roman"/>
              </a:rPr>
              <a:t>Pec</a:t>
            </a:r>
            <a:r>
              <a:rPr lang="it-IT" sz="1200" b="1" i="1" dirty="0" smtClean="0">
                <a:ea typeface="Times New Roman"/>
              </a:rPr>
              <a:t> udic84600d@pec.istruzione.it</a:t>
            </a:r>
            <a:endParaRPr lang="it-IT" sz="1200" dirty="0" smtClean="0"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5426710" algn="l"/>
              </a:tabLst>
            </a:pPr>
            <a:r>
              <a:rPr lang="it-IT" sz="1200" b="1" i="1" dirty="0" smtClean="0">
                <a:ea typeface="Times New Roman"/>
              </a:rPr>
              <a:t>                      </a:t>
            </a:r>
            <a:r>
              <a:rPr lang="en-US" sz="1200" b="1" i="1" dirty="0" err="1" smtClean="0">
                <a:ea typeface="Times New Roman"/>
              </a:rPr>
              <a:t>Sito</a:t>
            </a:r>
            <a:r>
              <a:rPr lang="en-US" sz="1200" b="1" i="1" dirty="0" smtClean="0">
                <a:ea typeface="Times New Roman"/>
              </a:rPr>
              <a:t> web: www.icaquileia.gov.it</a:t>
            </a:r>
            <a:endParaRPr lang="it-IT" sz="1200" dirty="0">
              <a:ea typeface="Times New Roman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" y="307244"/>
            <a:ext cx="560881" cy="6645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196" y="251226"/>
            <a:ext cx="725487" cy="79254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476087" y="2624128"/>
            <a:ext cx="3478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Insegnanti</a:t>
            </a:r>
            <a:r>
              <a:rPr lang="it-I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Pina Lenzo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Mongiello  Maria Grazia</a:t>
            </a:r>
            <a:endParaRPr lang="it-IT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76219" y="3618284"/>
            <a:ext cx="9956800" cy="1200329"/>
          </a:xfrm>
          <a:prstGeom prst="rect">
            <a:avLst/>
          </a:prstGeom>
          <a:noFill/>
          <a:scene3d>
            <a:camera prst="orthographicFront">
              <a:rot lat="0" lon="21299947" rev="0"/>
            </a:camera>
            <a:lightRig rig="threePt" dir="t"/>
          </a:scene3d>
          <a:sp3d prstMaterial="matte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innerShdw blurRad="63500" dist="50800" dir="13500000">
                    <a:prstClr val="black">
                      <a:alpha val="84000"/>
                    </a:prstClr>
                  </a:innerShdw>
                </a:effectLst>
              </a:rPr>
              <a:t>CHI È IL NEMICO ?</a:t>
            </a:r>
            <a:endParaRPr lang="it-IT" sz="7200" b="1" dirty="0">
              <a:ln w="12700" cmpd="sng">
                <a:solidFill>
                  <a:schemeClr val="accent4"/>
                </a:solidFill>
                <a:prstDash val="solid"/>
              </a:ln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effectLst>
                <a:innerShdw blurRad="63500" dist="50800" dir="13500000">
                  <a:prstClr val="black">
                    <a:alpha val="84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33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3"/>
            <a:ext cx="6858000" cy="12192001"/>
          </a:xfrm>
        </p:spPr>
      </p:pic>
    </p:spTree>
    <p:extLst>
      <p:ext uri="{BB962C8B-B14F-4D97-AF65-F5344CB8AC3E}">
        <p14:creationId xmlns:p14="http://schemas.microsoft.com/office/powerpoint/2010/main" val="32692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7271" y="-2657271"/>
            <a:ext cx="6877459" cy="12192002"/>
          </a:xfrm>
        </p:spPr>
      </p:pic>
    </p:spTree>
    <p:extLst>
      <p:ext uri="{BB962C8B-B14F-4D97-AF65-F5344CB8AC3E}">
        <p14:creationId xmlns:p14="http://schemas.microsoft.com/office/powerpoint/2010/main" val="21028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1036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9844" y="-2674152"/>
            <a:ext cx="6872308" cy="12192002"/>
          </a:xfrm>
        </p:spPr>
      </p:pic>
    </p:spTree>
    <p:extLst>
      <p:ext uri="{BB962C8B-B14F-4D97-AF65-F5344CB8AC3E}">
        <p14:creationId xmlns:p14="http://schemas.microsoft.com/office/powerpoint/2010/main" val="38928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8000" cy="12192001"/>
          </a:xfrm>
        </p:spPr>
      </p:pic>
    </p:spTree>
    <p:extLst>
      <p:ext uri="{BB962C8B-B14F-4D97-AF65-F5344CB8AC3E}">
        <p14:creationId xmlns:p14="http://schemas.microsoft.com/office/powerpoint/2010/main" val="35453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4564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8" y="-2666998"/>
            <a:ext cx="6858001" cy="12192000"/>
          </a:xfrm>
        </p:spPr>
      </p:pic>
    </p:spTree>
    <p:extLst>
      <p:ext uri="{BB962C8B-B14F-4D97-AF65-F5344CB8AC3E}">
        <p14:creationId xmlns:p14="http://schemas.microsoft.com/office/powerpoint/2010/main" val="5075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8660" y="-2658661"/>
            <a:ext cx="6874681" cy="12192002"/>
          </a:xfrm>
        </p:spPr>
      </p:pic>
    </p:spTree>
    <p:extLst>
      <p:ext uri="{BB962C8B-B14F-4D97-AF65-F5344CB8AC3E}">
        <p14:creationId xmlns:p14="http://schemas.microsoft.com/office/powerpoint/2010/main" val="663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54288" y="-2351853"/>
            <a:ext cx="6857998" cy="1219200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838200" y="1090670"/>
            <a:ext cx="11353800" cy="5086293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48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</p:spPr>
      </p:pic>
    </p:spTree>
    <p:extLst>
      <p:ext uri="{BB962C8B-B14F-4D97-AF65-F5344CB8AC3E}">
        <p14:creationId xmlns:p14="http://schemas.microsoft.com/office/powerpoint/2010/main" val="42259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474" y="0"/>
            <a:ext cx="5819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8778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5215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</p:spPr>
      </p:pic>
    </p:spTree>
    <p:extLst>
      <p:ext uri="{BB962C8B-B14F-4D97-AF65-F5344CB8AC3E}">
        <p14:creationId xmlns:p14="http://schemas.microsoft.com/office/powerpoint/2010/main" val="240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1" cy="12192000"/>
          </a:xfrm>
        </p:spPr>
      </p:pic>
    </p:spTree>
    <p:extLst>
      <p:ext uri="{BB962C8B-B14F-4D97-AF65-F5344CB8AC3E}">
        <p14:creationId xmlns:p14="http://schemas.microsoft.com/office/powerpoint/2010/main" val="343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997" y="-2667999"/>
            <a:ext cx="6856005" cy="12192000"/>
          </a:xfrm>
        </p:spPr>
      </p:pic>
    </p:spTree>
    <p:extLst>
      <p:ext uri="{BB962C8B-B14F-4D97-AF65-F5344CB8AC3E}">
        <p14:creationId xmlns:p14="http://schemas.microsoft.com/office/powerpoint/2010/main" val="24550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3437" y="-2663439"/>
            <a:ext cx="6865125" cy="12192000"/>
          </a:xfrm>
        </p:spPr>
      </p:pic>
    </p:spTree>
    <p:extLst>
      <p:ext uri="{BB962C8B-B14F-4D97-AF65-F5344CB8AC3E}">
        <p14:creationId xmlns:p14="http://schemas.microsoft.com/office/powerpoint/2010/main" val="88046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7656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1930" y="-2671931"/>
            <a:ext cx="6848142" cy="12192001"/>
          </a:xfrm>
        </p:spPr>
      </p:pic>
    </p:spTree>
    <p:extLst>
      <p:ext uri="{BB962C8B-B14F-4D97-AF65-F5344CB8AC3E}">
        <p14:creationId xmlns:p14="http://schemas.microsoft.com/office/powerpoint/2010/main" val="25210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6999" y="-2667002"/>
            <a:ext cx="6858001" cy="12192000"/>
          </a:xfrm>
        </p:spPr>
      </p:pic>
    </p:spTree>
    <p:extLst>
      <p:ext uri="{BB962C8B-B14F-4D97-AF65-F5344CB8AC3E}">
        <p14:creationId xmlns:p14="http://schemas.microsoft.com/office/powerpoint/2010/main" val="35808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6999" y="-2667002"/>
            <a:ext cx="6858001" cy="12192000"/>
          </a:xfrm>
        </p:spPr>
      </p:pic>
    </p:spTree>
    <p:extLst>
      <p:ext uri="{BB962C8B-B14F-4D97-AF65-F5344CB8AC3E}">
        <p14:creationId xmlns:p14="http://schemas.microsoft.com/office/powerpoint/2010/main" val="1916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CHI E’ IL NEMICO?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 smtClean="0"/>
              <a:t>Rielaborazione liberamente tratta da: </a:t>
            </a:r>
          </a:p>
          <a:p>
            <a:pPr algn="ctr"/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«IL NEMICO, UNA FAVOLA CONTRO LA GUERRA» di Davide </a:t>
            </a:r>
            <a:r>
              <a:rPr lang="it-IT" dirty="0" err="1"/>
              <a:t>C</a:t>
            </a:r>
            <a:r>
              <a:rPr lang="it-IT" dirty="0" err="1" smtClean="0"/>
              <a:t>alì</a:t>
            </a:r>
            <a:r>
              <a:rPr lang="it-IT" dirty="0" smtClean="0"/>
              <a:t> e </a:t>
            </a:r>
            <a:r>
              <a:rPr lang="it-IT" dirty="0" err="1" smtClean="0"/>
              <a:t>Serge</a:t>
            </a:r>
            <a:r>
              <a:rPr lang="it-IT" dirty="0" smtClean="0"/>
              <a:t> Bloch (Terre di Mezzo editore).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1282" y="-2651283"/>
            <a:ext cx="6889437" cy="12191999"/>
          </a:xfrm>
        </p:spPr>
      </p:pic>
    </p:spTree>
    <p:extLst>
      <p:ext uri="{BB962C8B-B14F-4D97-AF65-F5344CB8AC3E}">
        <p14:creationId xmlns:p14="http://schemas.microsoft.com/office/powerpoint/2010/main" val="37116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6999"/>
            <a:ext cx="6857998" cy="1219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3890" y="184726"/>
            <a:ext cx="7675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Calisto MT" panose="02040603050505030304" pitchFamily="18" charset="0"/>
              </a:rPr>
              <a:t>A volte mi chiedo a cosa pensi il nemico:</a:t>
            </a:r>
          </a:p>
          <a:p>
            <a:r>
              <a:rPr lang="it-IT" sz="3200" b="1" dirty="0" smtClean="0">
                <a:latin typeface="Calisto MT" panose="02040603050505030304" pitchFamily="18" charset="0"/>
              </a:rPr>
              <a:t>Anche lui guarda le stelle?</a:t>
            </a:r>
            <a:endParaRPr lang="it-IT" sz="32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0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3" y="-2667001"/>
            <a:ext cx="6857999" cy="12192001"/>
          </a:xfrm>
        </p:spPr>
      </p:pic>
    </p:spTree>
    <p:extLst>
      <p:ext uri="{BB962C8B-B14F-4D97-AF65-F5344CB8AC3E}">
        <p14:creationId xmlns:p14="http://schemas.microsoft.com/office/powerpoint/2010/main" val="18250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42"/>
            <a:ext cx="12191999" cy="6891699"/>
          </a:xfrm>
        </p:spPr>
      </p:pic>
    </p:spTree>
    <p:extLst>
      <p:ext uri="{BB962C8B-B14F-4D97-AF65-F5344CB8AC3E}">
        <p14:creationId xmlns:p14="http://schemas.microsoft.com/office/powerpoint/2010/main" val="2613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1324" y="-2672680"/>
            <a:ext cx="6869359" cy="12191999"/>
          </a:xfrm>
        </p:spPr>
      </p:pic>
    </p:spTree>
    <p:extLst>
      <p:ext uri="{BB962C8B-B14F-4D97-AF65-F5344CB8AC3E}">
        <p14:creationId xmlns:p14="http://schemas.microsoft.com/office/powerpoint/2010/main" val="35686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9053" y="-2669054"/>
            <a:ext cx="6853895" cy="12191999"/>
          </a:xfrm>
        </p:spPr>
      </p:pic>
    </p:spTree>
    <p:extLst>
      <p:ext uri="{BB962C8B-B14F-4D97-AF65-F5344CB8AC3E}">
        <p14:creationId xmlns:p14="http://schemas.microsoft.com/office/powerpoint/2010/main" val="11807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2000"/>
          </a:xfrm>
        </p:spPr>
      </p:pic>
    </p:spTree>
    <p:extLst>
      <p:ext uri="{BB962C8B-B14F-4D97-AF65-F5344CB8AC3E}">
        <p14:creationId xmlns:p14="http://schemas.microsoft.com/office/powerpoint/2010/main" val="21625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3"/>
            <a:ext cx="6858000" cy="12192001"/>
          </a:xfrm>
        </p:spPr>
      </p:pic>
    </p:spTree>
    <p:extLst>
      <p:ext uri="{BB962C8B-B14F-4D97-AF65-F5344CB8AC3E}">
        <p14:creationId xmlns:p14="http://schemas.microsoft.com/office/powerpoint/2010/main" val="20458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2"/>
          </a:xfrm>
        </p:spPr>
      </p:pic>
    </p:spTree>
    <p:extLst>
      <p:ext uri="{BB962C8B-B14F-4D97-AF65-F5344CB8AC3E}">
        <p14:creationId xmlns:p14="http://schemas.microsoft.com/office/powerpoint/2010/main" val="4547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3"/>
            <a:ext cx="6858000" cy="12192001"/>
          </a:xfrm>
        </p:spPr>
      </p:pic>
    </p:spTree>
    <p:extLst>
      <p:ext uri="{BB962C8B-B14F-4D97-AF65-F5344CB8AC3E}">
        <p14:creationId xmlns:p14="http://schemas.microsoft.com/office/powerpoint/2010/main" val="3821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6999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</p:spPr>
      </p:pic>
    </p:spTree>
    <p:extLst>
      <p:ext uri="{BB962C8B-B14F-4D97-AF65-F5344CB8AC3E}">
        <p14:creationId xmlns:p14="http://schemas.microsoft.com/office/powerpoint/2010/main" val="39759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</p:spPr>
      </p:pic>
    </p:spTree>
    <p:extLst>
      <p:ext uri="{BB962C8B-B14F-4D97-AF65-F5344CB8AC3E}">
        <p14:creationId xmlns:p14="http://schemas.microsoft.com/office/powerpoint/2010/main" val="74720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8975" y="-2658976"/>
            <a:ext cx="6874051" cy="12192001"/>
          </a:xfrm>
        </p:spPr>
      </p:pic>
    </p:spTree>
    <p:extLst>
      <p:ext uri="{BB962C8B-B14F-4D97-AF65-F5344CB8AC3E}">
        <p14:creationId xmlns:p14="http://schemas.microsoft.com/office/powerpoint/2010/main" val="11897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4373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8566" y="-2658565"/>
            <a:ext cx="6874870" cy="12191998"/>
          </a:xfrm>
        </p:spPr>
      </p:pic>
    </p:spTree>
    <p:extLst>
      <p:ext uri="{BB962C8B-B14F-4D97-AF65-F5344CB8AC3E}">
        <p14:creationId xmlns:p14="http://schemas.microsoft.com/office/powerpoint/2010/main" val="2059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6335" y="1087495"/>
            <a:ext cx="10515600" cy="4351338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prstClr val="black"/>
                </a:solidFill>
              </a:rPr>
              <a:t>Il soldato non conosce il nemico, non lo ha mai visto in faccia. </a:t>
            </a:r>
            <a:endParaRPr lang="it-IT" dirty="0" smtClean="0">
              <a:solidFill>
                <a:prstClr val="black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smtClean="0">
                <a:solidFill>
                  <a:prstClr val="black"/>
                </a:solidFill>
              </a:rPr>
              <a:t>Eppure </a:t>
            </a:r>
            <a:r>
              <a:rPr lang="it-IT" dirty="0">
                <a:solidFill>
                  <a:prstClr val="black"/>
                </a:solidFill>
              </a:rPr>
              <a:t>sa tutto di lui: lo ha letto sul manuale che gli hanno dato in dotazione, insieme al fucile, all’inizio della guerra. </a:t>
            </a:r>
            <a:endParaRPr lang="it-IT" dirty="0" smtClean="0">
              <a:solidFill>
                <a:prstClr val="black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smtClean="0">
                <a:solidFill>
                  <a:prstClr val="black"/>
                </a:solidFill>
              </a:rPr>
              <a:t>E</a:t>
            </a:r>
            <a:r>
              <a:rPr lang="it-IT" dirty="0">
                <a:solidFill>
                  <a:prstClr val="black"/>
                </a:solidFill>
              </a:rPr>
              <a:t>’ una bestia. </a:t>
            </a:r>
            <a:r>
              <a:rPr lang="it-IT" dirty="0" smtClean="0">
                <a:solidFill>
                  <a:prstClr val="black"/>
                </a:solidFill>
              </a:rPr>
              <a:t>Così </a:t>
            </a:r>
            <a:r>
              <a:rPr lang="it-IT" dirty="0">
                <a:solidFill>
                  <a:prstClr val="black"/>
                </a:solidFill>
              </a:rPr>
              <a:t>è scritto.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prstClr val="black"/>
                </a:solidFill>
              </a:rPr>
              <a:t>Il freddo, la paura, la fame. Il conflitto tra loro è lento e logorante. Anche la pioggia sembra inesauribile. E’ l’assurdità, la sofferenza e l’angoscia di stare lì ad aspettare che tutto questo finisca. Il desiderio di tornare a casa dai propri affetti</a:t>
            </a:r>
            <a:r>
              <a:rPr lang="it-IT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dirty="0">
                <a:solidFill>
                  <a:prstClr val="black"/>
                </a:solidFill>
              </a:rPr>
              <a:t>Il desiderio di avere una vita. Normale. 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6263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9434" y="-2669433"/>
            <a:ext cx="6853136" cy="12192000"/>
          </a:xfrm>
        </p:spPr>
      </p:pic>
    </p:spTree>
    <p:extLst>
      <p:ext uri="{BB962C8B-B14F-4D97-AF65-F5344CB8AC3E}">
        <p14:creationId xmlns:p14="http://schemas.microsoft.com/office/powerpoint/2010/main" val="20437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0185" y="-2660187"/>
            <a:ext cx="6871629" cy="12192000"/>
          </a:xfrm>
        </p:spPr>
      </p:pic>
    </p:spTree>
    <p:extLst>
      <p:ext uri="{BB962C8B-B14F-4D97-AF65-F5344CB8AC3E}">
        <p14:creationId xmlns:p14="http://schemas.microsoft.com/office/powerpoint/2010/main" val="39341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2207" y="-2672209"/>
            <a:ext cx="6847585" cy="12192002"/>
          </a:xfrm>
        </p:spPr>
      </p:pic>
    </p:spTree>
    <p:extLst>
      <p:ext uri="{BB962C8B-B14F-4D97-AF65-F5344CB8AC3E}">
        <p14:creationId xmlns:p14="http://schemas.microsoft.com/office/powerpoint/2010/main" val="4039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9769" y="-2659770"/>
            <a:ext cx="6872464" cy="12192001"/>
          </a:xfrm>
        </p:spPr>
      </p:pic>
    </p:spTree>
    <p:extLst>
      <p:ext uri="{BB962C8B-B14F-4D97-AF65-F5344CB8AC3E}">
        <p14:creationId xmlns:p14="http://schemas.microsoft.com/office/powerpoint/2010/main" val="4256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8432" y="1734669"/>
            <a:ext cx="10020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Ci sono due buche di </a:t>
            </a:r>
            <a:r>
              <a:rPr lang="it-IT" sz="2800" dirty="0" smtClean="0"/>
              <a:t>trincea.</a:t>
            </a:r>
          </a:p>
          <a:p>
            <a:pPr algn="ctr"/>
            <a:r>
              <a:rPr lang="it-IT" sz="2800" dirty="0" smtClean="0"/>
              <a:t>Un soldato. Uno solo, </a:t>
            </a:r>
            <a:r>
              <a:rPr lang="it-IT" sz="2800" dirty="0"/>
              <a:t>che racconta la sua </a:t>
            </a:r>
            <a:r>
              <a:rPr lang="it-IT" sz="2800" dirty="0" smtClean="0"/>
              <a:t>guerra.</a:t>
            </a:r>
          </a:p>
          <a:p>
            <a:pPr algn="ctr"/>
            <a:r>
              <a:rPr lang="it-IT" sz="2800" dirty="0" smtClean="0"/>
              <a:t>L’essenzialità delle immagini per raccontare la crudezza della guerra. In guerra tutto attorno è una pagina bianca. Nulla conta più ormai. Esiste solo lui. Il NEMICO. </a:t>
            </a:r>
          </a:p>
          <a:p>
            <a:pPr algn="ctr"/>
            <a:r>
              <a:rPr lang="it-IT" sz="2800" dirty="0" smtClean="0"/>
              <a:t>E’ </a:t>
            </a:r>
            <a:r>
              <a:rPr lang="it-IT" sz="2800" dirty="0"/>
              <a:t>un nemico che non si vede, ma c’è. Per ogni pagina c’è un buco in cui si nasconde un uomo. Due </a:t>
            </a:r>
            <a:r>
              <a:rPr lang="it-IT" sz="2800" dirty="0" smtClean="0"/>
              <a:t>uomini; due soldati</a:t>
            </a:r>
            <a:r>
              <a:rPr lang="it-IT" sz="2800" dirty="0"/>
              <a:t>;</a:t>
            </a:r>
            <a:r>
              <a:rPr lang="it-IT" sz="2800" dirty="0" smtClean="0"/>
              <a:t> </a:t>
            </a:r>
            <a:r>
              <a:rPr lang="it-IT" sz="2800" dirty="0"/>
              <a:t>due nemici che si fronteggiano. </a:t>
            </a:r>
          </a:p>
        </p:txBody>
      </p:sp>
    </p:spTree>
    <p:extLst>
      <p:ext uri="{BB962C8B-B14F-4D97-AF65-F5344CB8AC3E}">
        <p14:creationId xmlns:p14="http://schemas.microsoft.com/office/powerpoint/2010/main" val="26904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1930" y="-2671931"/>
            <a:ext cx="6848142" cy="12192001"/>
          </a:xfrm>
        </p:spPr>
      </p:pic>
    </p:spTree>
    <p:extLst>
      <p:ext uri="{BB962C8B-B14F-4D97-AF65-F5344CB8AC3E}">
        <p14:creationId xmlns:p14="http://schemas.microsoft.com/office/powerpoint/2010/main" val="2870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2742" y="-2662743"/>
            <a:ext cx="6866516" cy="12192000"/>
          </a:xfrm>
        </p:spPr>
      </p:pic>
    </p:spTree>
    <p:extLst>
      <p:ext uri="{BB962C8B-B14F-4D97-AF65-F5344CB8AC3E}">
        <p14:creationId xmlns:p14="http://schemas.microsoft.com/office/powerpoint/2010/main" val="15392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799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8219" y="-2668218"/>
            <a:ext cx="6855566" cy="12192000"/>
          </a:xfrm>
        </p:spPr>
      </p:pic>
    </p:spTree>
    <p:extLst>
      <p:ext uri="{BB962C8B-B14F-4D97-AF65-F5344CB8AC3E}">
        <p14:creationId xmlns:p14="http://schemas.microsoft.com/office/powerpoint/2010/main" val="12254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183" y="1230714"/>
            <a:ext cx="10515600" cy="4351338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smtClean="0">
                <a:solidFill>
                  <a:prstClr val="black"/>
                </a:solidFill>
              </a:rPr>
              <a:t>E alla fine la  decisione.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 smtClean="0">
                <a:solidFill>
                  <a:prstClr val="black"/>
                </a:solidFill>
              </a:rPr>
              <a:t>Non </a:t>
            </a:r>
            <a:r>
              <a:rPr lang="it-IT" dirty="0">
                <a:solidFill>
                  <a:prstClr val="black"/>
                </a:solidFill>
              </a:rPr>
              <a:t>si sa cosa succede dopo. Non si sa se i due soldati diventano amici. Ma non è importante sapere questo. E poi non è necessario che siano </a:t>
            </a:r>
            <a:r>
              <a:rPr lang="it-IT" dirty="0" smtClean="0">
                <a:solidFill>
                  <a:prstClr val="black"/>
                </a:solidFill>
              </a:rPr>
              <a:t>amici. Basterebbe </a:t>
            </a:r>
            <a:r>
              <a:rPr lang="it-IT" dirty="0">
                <a:solidFill>
                  <a:prstClr val="black"/>
                </a:solidFill>
              </a:rPr>
              <a:t>che smettessero di essere nemici.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prstClr val="black"/>
                </a:solidFill>
              </a:rPr>
              <a:t>Almeno finché il soldato non si rende conto che il nemico non è che un soldato come lui. Fino a che un giorno non si pone la domanda che lo farà «</a:t>
            </a:r>
            <a:r>
              <a:rPr lang="it-IT" i="1" dirty="0">
                <a:solidFill>
                  <a:prstClr val="black"/>
                </a:solidFill>
              </a:rPr>
              <a:t>uscire dal suo buco». </a:t>
            </a:r>
            <a:r>
              <a:rPr lang="it-IT" dirty="0">
                <a:solidFill>
                  <a:prstClr val="black"/>
                </a:solidFill>
              </a:rPr>
              <a:t>Il desiderio di tornare alla vita di tutti i giorni, i dubbi e l’assurdità della guerra permetteranno al soldato di trovare il coraggio per compiere un gesto, semplice, ma importante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5400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2" cy="12192001"/>
          </a:xfrm>
        </p:spPr>
      </p:pic>
    </p:spTree>
    <p:extLst>
      <p:ext uri="{BB962C8B-B14F-4D97-AF65-F5344CB8AC3E}">
        <p14:creationId xmlns:p14="http://schemas.microsoft.com/office/powerpoint/2010/main" val="42317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8080" y="1284650"/>
            <a:ext cx="810506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/>
              <a:t>L’unico gesto in grado di porre fine all’odio e alla follia: «</a:t>
            </a:r>
            <a:r>
              <a:rPr lang="it-IT" sz="2800" i="1" dirty="0" smtClean="0"/>
              <a:t>comunicare</a:t>
            </a:r>
            <a:r>
              <a:rPr lang="it-IT" sz="2800" dirty="0" smtClean="0"/>
              <a:t>». </a:t>
            </a:r>
          </a:p>
          <a:p>
            <a:pPr algn="ctr"/>
            <a:r>
              <a:rPr lang="it-IT" sz="2800" dirty="0" smtClean="0"/>
              <a:t>Lanciare un messaggio di</a:t>
            </a:r>
          </a:p>
          <a:p>
            <a:pPr algn="ctr"/>
            <a:r>
              <a:rPr lang="it-IT" sz="2800" dirty="0" smtClean="0"/>
              <a:t> </a:t>
            </a:r>
            <a:r>
              <a:rPr lang="it-IT" sz="3200" dirty="0" smtClean="0"/>
              <a:t>Pace</a:t>
            </a:r>
          </a:p>
          <a:p>
            <a:pPr algn="ctr"/>
            <a:r>
              <a:rPr lang="it-IT" sz="2800" dirty="0" smtClean="0"/>
              <a:t> per uscire dal “buco”,</a:t>
            </a:r>
          </a:p>
          <a:p>
            <a:pPr algn="ctr"/>
            <a:r>
              <a:rPr lang="it-IT" sz="2800" dirty="0" smtClean="0"/>
              <a:t> dall’oscurità e dall’assurdità.</a:t>
            </a:r>
          </a:p>
          <a:p>
            <a:pPr algn="ctr"/>
            <a:r>
              <a:rPr lang="it-IT" sz="2800" dirty="0" smtClean="0"/>
              <a:t>Dall’inutilità della guerra.</a:t>
            </a:r>
          </a:p>
          <a:p>
            <a:pPr algn="ctr"/>
            <a:r>
              <a:rPr lang="it-IT" sz="2800" dirty="0" smtClean="0"/>
              <a:t>Di tutte le guerre.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90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92000"/>
                <a:lumOff val="8000"/>
              </a:schemeClr>
            </a:gs>
            <a:gs pos="76000">
              <a:srgbClr val="FBA60D"/>
            </a:gs>
            <a:gs pos="60000">
              <a:srgbClr val="FFFF00"/>
            </a:gs>
            <a:gs pos="43000">
              <a:srgbClr val="00B050"/>
            </a:gs>
            <a:gs pos="10000">
              <a:schemeClr val="accent5">
                <a:lumMod val="75000"/>
              </a:schemeClr>
            </a:gs>
            <a:gs pos="92000">
              <a:srgbClr val="FF0000">
                <a:lumMod val="84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24874" y="822036"/>
            <a:ext cx="1133491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Spazio dedicato alla PACE </a:t>
            </a:r>
          </a:p>
          <a:p>
            <a:pPr algn="ctr"/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XXIX Mostra del </a:t>
            </a:r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</a:t>
            </a:r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ibro </a:t>
            </a:r>
            <a:b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Scuola Primaria «</a:t>
            </a:r>
            <a:r>
              <a:rPr lang="it-IT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G.Capponi</a:t>
            </a:r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</a:p>
          <a:p>
            <a:pPr algn="ctr"/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Terzo di Aquileia</a:t>
            </a:r>
            <a:b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it-IT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1 - 4 Dicembre 2015</a:t>
            </a:r>
            <a:endParaRPr lang="it-I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1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62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8007" y="-2665997"/>
            <a:ext cx="6855990" cy="12192002"/>
          </a:xfrm>
        </p:spPr>
      </p:pic>
    </p:spTree>
    <p:extLst>
      <p:ext uri="{BB962C8B-B14F-4D97-AF65-F5344CB8AC3E}">
        <p14:creationId xmlns:p14="http://schemas.microsoft.com/office/powerpoint/2010/main" val="26508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46419" y="-2687582"/>
            <a:ext cx="6899164" cy="12192000"/>
          </a:xfrm>
        </p:spPr>
      </p:pic>
    </p:spTree>
    <p:extLst>
      <p:ext uri="{BB962C8B-B14F-4D97-AF65-F5344CB8AC3E}">
        <p14:creationId xmlns:p14="http://schemas.microsoft.com/office/powerpoint/2010/main" val="2541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7998" cy="12192003"/>
          </a:xfrm>
        </p:spPr>
      </p:pic>
    </p:spTree>
    <p:extLst>
      <p:ext uri="{BB962C8B-B14F-4D97-AF65-F5344CB8AC3E}">
        <p14:creationId xmlns:p14="http://schemas.microsoft.com/office/powerpoint/2010/main" val="31486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4056" y="-2654058"/>
            <a:ext cx="6883889" cy="12192001"/>
          </a:xfrm>
        </p:spPr>
      </p:pic>
    </p:spTree>
    <p:extLst>
      <p:ext uri="{BB962C8B-B14F-4D97-AF65-F5344CB8AC3E}">
        <p14:creationId xmlns:p14="http://schemas.microsoft.com/office/powerpoint/2010/main" val="502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493</Words>
  <Application>Microsoft Macintosh PowerPoint</Application>
  <PresentationFormat>Grand écran</PresentationFormat>
  <Paragraphs>41</Paragraphs>
  <Slides>58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4" baseType="lpstr">
      <vt:lpstr>Calibri</vt:lpstr>
      <vt:lpstr>Calibri Light</vt:lpstr>
      <vt:lpstr>Calisto MT</vt:lpstr>
      <vt:lpstr>Times New Roman</vt:lpstr>
      <vt:lpstr>Arial</vt:lpstr>
      <vt:lpstr>Tema di Office</vt:lpstr>
      <vt:lpstr> ISTITUTO COMPRENSIVO “DON LORENZO MILANI” Scuola dell'Infanzia, Primaria e Secondaria di I° grado Comuni di Aquileia, Fiumicello, Villa Vicentina e Terzo di Aquileia Sede:  Via E. Fermi 4 -  33051 Aquileia (Ud) Tel.0431-91051 – Fax 0431-918939– C.F. 90020590304 e-mail udic84600d@istruzione.it – Pec udic84600d@pec.istruzione.it                       Sito web: www.icaquileia.gov.it</vt:lpstr>
      <vt:lpstr>Présentation PowerPoint</vt:lpstr>
      <vt:lpstr>CHI E’ IL NEMICO?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ISTITUTO COMPRENSIVO “DON LORENZO MILANI” Scuola dell'Infanzia, Primaria e Secondaria di I° grado Comuni di Aquileia, Fiumicello, Villa Vicentina e Terzo di Aquileia Sede:  Via E. Fermi 4 -  33051 Aquileia (Ud) Tel.0431-91051 – Fax 0431-918939– C.F. 90020590304 e-mail udic84600d@istruzione.it – Pec udic84600d@pec.istruzione.it                       Sito web: www.icaquileia.gov.it</dc:title>
  <dc:creator>elvis riturante</dc:creator>
  <cp:lastModifiedBy>Stéphane TASTET</cp:lastModifiedBy>
  <cp:revision>28</cp:revision>
  <dcterms:created xsi:type="dcterms:W3CDTF">2015-12-15T16:31:04Z</dcterms:created>
  <dcterms:modified xsi:type="dcterms:W3CDTF">2016-01-12T14:12:19Z</dcterms:modified>
</cp:coreProperties>
</file>