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59"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8BC6E96-28EE-4CDC-A9B1-2093868115F0}">
          <p14:sldIdLst>
            <p14:sldId id="256"/>
          </p14:sldIdLst>
        </p14:section>
        <p14:section name="Section sans titre" id="{8A98E7FB-66D9-4917-8999-679CAE78B84B}">
          <p14:sldIdLst>
            <p14:sldId id="257"/>
            <p14:sldId id="258"/>
            <p14:sldId id="260"/>
            <p14:sldId id="261"/>
            <p14:sldId id="262"/>
            <p14:sldId id="263"/>
            <p14:sldId id="264"/>
            <p14:sldId id="265"/>
            <p14:sldId id="266"/>
            <p14:sldId id="267"/>
            <p14:sldId id="268"/>
            <p14:sldId id="269"/>
            <p14:sldId id="270"/>
            <p14:sldId id="271"/>
            <p14:sldId id="272"/>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CCD1A-2473-4B59-BF78-17BE621CFB4A}" type="doc">
      <dgm:prSet loTypeId="urn:microsoft.com/office/officeart/2005/8/layout/process1" loCatId="process" qsTypeId="urn:microsoft.com/office/officeart/2005/8/quickstyle/simple1" qsCatId="simple" csTypeId="urn:microsoft.com/office/officeart/2005/8/colors/colorful3" csCatId="colorful" phldr="1"/>
      <dgm:spPr/>
    </dgm:pt>
    <dgm:pt modelId="{E60C1050-92F0-4DB3-9851-A4B2819C7249}">
      <dgm:prSet phldrT="[Texte]" custT="1"/>
      <dgm:spPr/>
      <dgm:t>
        <a:bodyPr/>
        <a:lstStyle/>
        <a:p>
          <a:r>
            <a:rPr lang="fr-FR" sz="2000" dirty="0" smtClean="0"/>
            <a:t>Un groupe</a:t>
          </a:r>
          <a:endParaRPr lang="fr-FR" sz="2000" dirty="0"/>
        </a:p>
      </dgm:t>
    </dgm:pt>
    <dgm:pt modelId="{3FD874A8-2E90-4ACC-9ACA-4D7AB3F82A05}" type="parTrans" cxnId="{B4278FA7-C5C9-4825-B2B6-1BC27CDB20A5}">
      <dgm:prSet/>
      <dgm:spPr/>
      <dgm:t>
        <a:bodyPr/>
        <a:lstStyle/>
        <a:p>
          <a:endParaRPr lang="fr-FR" sz="2000"/>
        </a:p>
      </dgm:t>
    </dgm:pt>
    <dgm:pt modelId="{50CD77EB-AB04-47B5-AB8E-2EB25336FB1C}" type="sibTrans" cxnId="{B4278FA7-C5C9-4825-B2B6-1BC27CDB20A5}">
      <dgm:prSet custT="1"/>
      <dgm:spPr/>
      <dgm:t>
        <a:bodyPr/>
        <a:lstStyle/>
        <a:p>
          <a:endParaRPr lang="fr-FR" sz="1600"/>
        </a:p>
      </dgm:t>
    </dgm:pt>
    <dgm:pt modelId="{819D09AE-6F78-4D6F-92AC-904BB60E97A7}">
      <dgm:prSet phldrT="[Texte]" custT="1"/>
      <dgm:spPr/>
      <dgm:t>
        <a:bodyPr/>
        <a:lstStyle/>
        <a:p>
          <a:r>
            <a:rPr lang="fr-FR" sz="2000" dirty="0" smtClean="0"/>
            <a:t>Des techniques d’influence</a:t>
          </a:r>
          <a:endParaRPr lang="fr-FR" sz="2000" dirty="0"/>
        </a:p>
      </dgm:t>
    </dgm:pt>
    <dgm:pt modelId="{12033A0E-8C17-492A-B4A7-B695A0A2522D}" type="parTrans" cxnId="{9FEBDCBD-E2B3-4174-927E-597E3CED3B89}">
      <dgm:prSet/>
      <dgm:spPr/>
      <dgm:t>
        <a:bodyPr/>
        <a:lstStyle/>
        <a:p>
          <a:endParaRPr lang="fr-FR" sz="2000"/>
        </a:p>
      </dgm:t>
    </dgm:pt>
    <dgm:pt modelId="{8036D709-DAE7-49D6-BBB5-AF9261871434}" type="sibTrans" cxnId="{9FEBDCBD-E2B3-4174-927E-597E3CED3B89}">
      <dgm:prSet custT="1"/>
      <dgm:spPr/>
      <dgm:t>
        <a:bodyPr/>
        <a:lstStyle/>
        <a:p>
          <a:endParaRPr lang="fr-FR" sz="1600"/>
        </a:p>
      </dgm:t>
    </dgm:pt>
    <dgm:pt modelId="{B05DFBC9-0ACE-4C28-BB49-8DFBE02A530C}">
      <dgm:prSet phldrT="[Texte]" custT="1"/>
      <dgm:spPr/>
      <dgm:t>
        <a:bodyPr/>
        <a:lstStyle/>
        <a:p>
          <a:r>
            <a:rPr lang="fr-FR" sz="2000" dirty="0" smtClean="0"/>
            <a:t>Une cible : l’opinion publique</a:t>
          </a:r>
          <a:endParaRPr lang="fr-FR" sz="2000" dirty="0"/>
        </a:p>
      </dgm:t>
    </dgm:pt>
    <dgm:pt modelId="{01FF57E2-04F6-452F-8987-0E6BA486729D}" type="parTrans" cxnId="{74F3AC21-C4DD-4A4A-85FB-B701297125DF}">
      <dgm:prSet/>
      <dgm:spPr/>
      <dgm:t>
        <a:bodyPr/>
        <a:lstStyle/>
        <a:p>
          <a:endParaRPr lang="fr-FR" sz="2000"/>
        </a:p>
      </dgm:t>
    </dgm:pt>
    <dgm:pt modelId="{0FD51EB8-108D-4F93-A17B-6BFF8608B0F0}" type="sibTrans" cxnId="{74F3AC21-C4DD-4A4A-85FB-B701297125DF}">
      <dgm:prSet custT="1"/>
      <dgm:spPr/>
      <dgm:t>
        <a:bodyPr/>
        <a:lstStyle/>
        <a:p>
          <a:endParaRPr lang="fr-FR" sz="1600"/>
        </a:p>
      </dgm:t>
    </dgm:pt>
    <dgm:pt modelId="{92A04C8F-2F92-46C3-998E-D920CD4C3512}">
      <dgm:prSet custT="1"/>
      <dgm:spPr/>
      <dgm:t>
        <a:bodyPr/>
        <a:lstStyle/>
        <a:p>
          <a:r>
            <a:rPr lang="fr-FR" sz="2000" dirty="0" smtClean="0"/>
            <a:t>Un objectif : une modification du comportement</a:t>
          </a:r>
          <a:endParaRPr lang="fr-FR" sz="2000" dirty="0"/>
        </a:p>
      </dgm:t>
    </dgm:pt>
    <dgm:pt modelId="{684E8280-B35D-48AB-8B56-A6EB3AE7110F}" type="parTrans" cxnId="{64C1C04D-8681-449C-B46F-3D6E1B67ADCF}">
      <dgm:prSet/>
      <dgm:spPr/>
      <dgm:t>
        <a:bodyPr/>
        <a:lstStyle/>
        <a:p>
          <a:endParaRPr lang="fr-FR" sz="2000"/>
        </a:p>
      </dgm:t>
    </dgm:pt>
    <dgm:pt modelId="{4890462A-5C33-43D0-AC36-06ED7BBFC6AD}" type="sibTrans" cxnId="{64C1C04D-8681-449C-B46F-3D6E1B67ADCF}">
      <dgm:prSet/>
      <dgm:spPr/>
      <dgm:t>
        <a:bodyPr/>
        <a:lstStyle/>
        <a:p>
          <a:endParaRPr lang="fr-FR" sz="2000"/>
        </a:p>
      </dgm:t>
    </dgm:pt>
    <dgm:pt modelId="{D0EF09AA-F2F1-407C-868E-8C6BF8294948}" type="pres">
      <dgm:prSet presAssocID="{CE1CCD1A-2473-4B59-BF78-17BE621CFB4A}" presName="Name0" presStyleCnt="0">
        <dgm:presLayoutVars>
          <dgm:dir/>
          <dgm:resizeHandles val="exact"/>
        </dgm:presLayoutVars>
      </dgm:prSet>
      <dgm:spPr/>
    </dgm:pt>
    <dgm:pt modelId="{AC6572FA-F0D1-444F-A5FA-95D07EDE25D3}" type="pres">
      <dgm:prSet presAssocID="{E60C1050-92F0-4DB3-9851-A4B2819C7249}" presName="node" presStyleLbl="node1" presStyleIdx="0" presStyleCnt="4">
        <dgm:presLayoutVars>
          <dgm:bulletEnabled val="1"/>
        </dgm:presLayoutVars>
      </dgm:prSet>
      <dgm:spPr/>
      <dgm:t>
        <a:bodyPr/>
        <a:lstStyle/>
        <a:p>
          <a:endParaRPr lang="fr-FR"/>
        </a:p>
      </dgm:t>
    </dgm:pt>
    <dgm:pt modelId="{1102C32D-A347-4587-ADAD-CE3864235127}" type="pres">
      <dgm:prSet presAssocID="{50CD77EB-AB04-47B5-AB8E-2EB25336FB1C}" presName="sibTrans" presStyleLbl="sibTrans2D1" presStyleIdx="0" presStyleCnt="3"/>
      <dgm:spPr/>
      <dgm:t>
        <a:bodyPr/>
        <a:lstStyle/>
        <a:p>
          <a:endParaRPr lang="fr-FR"/>
        </a:p>
      </dgm:t>
    </dgm:pt>
    <dgm:pt modelId="{586E5863-E2D2-47A0-B4B5-C0549638AAD7}" type="pres">
      <dgm:prSet presAssocID="{50CD77EB-AB04-47B5-AB8E-2EB25336FB1C}" presName="connectorText" presStyleLbl="sibTrans2D1" presStyleIdx="0" presStyleCnt="3"/>
      <dgm:spPr/>
      <dgm:t>
        <a:bodyPr/>
        <a:lstStyle/>
        <a:p>
          <a:endParaRPr lang="fr-FR"/>
        </a:p>
      </dgm:t>
    </dgm:pt>
    <dgm:pt modelId="{AEE8631D-83AD-4A51-9F6F-235B88A0E1E5}" type="pres">
      <dgm:prSet presAssocID="{819D09AE-6F78-4D6F-92AC-904BB60E97A7}" presName="node" presStyleLbl="node1" presStyleIdx="1" presStyleCnt="4">
        <dgm:presLayoutVars>
          <dgm:bulletEnabled val="1"/>
        </dgm:presLayoutVars>
      </dgm:prSet>
      <dgm:spPr/>
      <dgm:t>
        <a:bodyPr/>
        <a:lstStyle/>
        <a:p>
          <a:endParaRPr lang="fr-FR"/>
        </a:p>
      </dgm:t>
    </dgm:pt>
    <dgm:pt modelId="{58C500C6-7650-487C-BF0B-E97FD8A98BF9}" type="pres">
      <dgm:prSet presAssocID="{8036D709-DAE7-49D6-BBB5-AF9261871434}" presName="sibTrans" presStyleLbl="sibTrans2D1" presStyleIdx="1" presStyleCnt="3"/>
      <dgm:spPr/>
      <dgm:t>
        <a:bodyPr/>
        <a:lstStyle/>
        <a:p>
          <a:endParaRPr lang="fr-FR"/>
        </a:p>
      </dgm:t>
    </dgm:pt>
    <dgm:pt modelId="{2F35EED2-3A0B-4486-B029-E0385CC76ED7}" type="pres">
      <dgm:prSet presAssocID="{8036D709-DAE7-49D6-BBB5-AF9261871434}" presName="connectorText" presStyleLbl="sibTrans2D1" presStyleIdx="1" presStyleCnt="3"/>
      <dgm:spPr/>
      <dgm:t>
        <a:bodyPr/>
        <a:lstStyle/>
        <a:p>
          <a:endParaRPr lang="fr-FR"/>
        </a:p>
      </dgm:t>
    </dgm:pt>
    <dgm:pt modelId="{C80034D7-22C8-4294-8753-C608D0C7881D}" type="pres">
      <dgm:prSet presAssocID="{B05DFBC9-0ACE-4C28-BB49-8DFBE02A530C}" presName="node" presStyleLbl="node1" presStyleIdx="2" presStyleCnt="4">
        <dgm:presLayoutVars>
          <dgm:bulletEnabled val="1"/>
        </dgm:presLayoutVars>
      </dgm:prSet>
      <dgm:spPr/>
      <dgm:t>
        <a:bodyPr/>
        <a:lstStyle/>
        <a:p>
          <a:endParaRPr lang="fr-FR"/>
        </a:p>
      </dgm:t>
    </dgm:pt>
    <dgm:pt modelId="{175AE93C-86F1-4AD0-A7C4-8329C55403D8}" type="pres">
      <dgm:prSet presAssocID="{0FD51EB8-108D-4F93-A17B-6BFF8608B0F0}" presName="sibTrans" presStyleLbl="sibTrans2D1" presStyleIdx="2" presStyleCnt="3"/>
      <dgm:spPr/>
      <dgm:t>
        <a:bodyPr/>
        <a:lstStyle/>
        <a:p>
          <a:endParaRPr lang="fr-FR"/>
        </a:p>
      </dgm:t>
    </dgm:pt>
    <dgm:pt modelId="{3392CDA4-DEE1-4B63-94FB-524DCF6D552E}" type="pres">
      <dgm:prSet presAssocID="{0FD51EB8-108D-4F93-A17B-6BFF8608B0F0}" presName="connectorText" presStyleLbl="sibTrans2D1" presStyleIdx="2" presStyleCnt="3"/>
      <dgm:spPr/>
      <dgm:t>
        <a:bodyPr/>
        <a:lstStyle/>
        <a:p>
          <a:endParaRPr lang="fr-FR"/>
        </a:p>
      </dgm:t>
    </dgm:pt>
    <dgm:pt modelId="{E52AEC1B-F1B4-4ACE-820F-26605AF980CF}" type="pres">
      <dgm:prSet presAssocID="{92A04C8F-2F92-46C3-998E-D920CD4C3512}" presName="node" presStyleLbl="node1" presStyleIdx="3" presStyleCnt="4">
        <dgm:presLayoutVars>
          <dgm:bulletEnabled val="1"/>
        </dgm:presLayoutVars>
      </dgm:prSet>
      <dgm:spPr/>
      <dgm:t>
        <a:bodyPr/>
        <a:lstStyle/>
        <a:p>
          <a:endParaRPr lang="fr-FR"/>
        </a:p>
      </dgm:t>
    </dgm:pt>
  </dgm:ptLst>
  <dgm:cxnLst>
    <dgm:cxn modelId="{F11AAD15-8F60-47E0-BF6A-34BC03CD897C}" type="presOf" srcId="{E60C1050-92F0-4DB3-9851-A4B2819C7249}" destId="{AC6572FA-F0D1-444F-A5FA-95D07EDE25D3}" srcOrd="0" destOrd="0" presId="urn:microsoft.com/office/officeart/2005/8/layout/process1"/>
    <dgm:cxn modelId="{5EC44E7D-2D63-425F-8A00-92925F731B07}" type="presOf" srcId="{50CD77EB-AB04-47B5-AB8E-2EB25336FB1C}" destId="{586E5863-E2D2-47A0-B4B5-C0549638AAD7}" srcOrd="1" destOrd="0" presId="urn:microsoft.com/office/officeart/2005/8/layout/process1"/>
    <dgm:cxn modelId="{C15BBB8C-85E3-4E51-A4D3-03BCB61E3E9A}" type="presOf" srcId="{8036D709-DAE7-49D6-BBB5-AF9261871434}" destId="{2F35EED2-3A0B-4486-B029-E0385CC76ED7}" srcOrd="1" destOrd="0" presId="urn:microsoft.com/office/officeart/2005/8/layout/process1"/>
    <dgm:cxn modelId="{64C1C04D-8681-449C-B46F-3D6E1B67ADCF}" srcId="{CE1CCD1A-2473-4B59-BF78-17BE621CFB4A}" destId="{92A04C8F-2F92-46C3-998E-D920CD4C3512}" srcOrd="3" destOrd="0" parTransId="{684E8280-B35D-48AB-8B56-A6EB3AE7110F}" sibTransId="{4890462A-5C33-43D0-AC36-06ED7BBFC6AD}"/>
    <dgm:cxn modelId="{B4278FA7-C5C9-4825-B2B6-1BC27CDB20A5}" srcId="{CE1CCD1A-2473-4B59-BF78-17BE621CFB4A}" destId="{E60C1050-92F0-4DB3-9851-A4B2819C7249}" srcOrd="0" destOrd="0" parTransId="{3FD874A8-2E90-4ACC-9ACA-4D7AB3F82A05}" sibTransId="{50CD77EB-AB04-47B5-AB8E-2EB25336FB1C}"/>
    <dgm:cxn modelId="{E8948429-8E6C-4E75-9DA0-B2FB0FAFBE93}" type="presOf" srcId="{B05DFBC9-0ACE-4C28-BB49-8DFBE02A530C}" destId="{C80034D7-22C8-4294-8753-C608D0C7881D}" srcOrd="0" destOrd="0" presId="urn:microsoft.com/office/officeart/2005/8/layout/process1"/>
    <dgm:cxn modelId="{9FEBDCBD-E2B3-4174-927E-597E3CED3B89}" srcId="{CE1CCD1A-2473-4B59-BF78-17BE621CFB4A}" destId="{819D09AE-6F78-4D6F-92AC-904BB60E97A7}" srcOrd="1" destOrd="0" parTransId="{12033A0E-8C17-492A-B4A7-B695A0A2522D}" sibTransId="{8036D709-DAE7-49D6-BBB5-AF9261871434}"/>
    <dgm:cxn modelId="{E5EC4F2A-5BD1-4565-8D96-3ADBCA2D5825}" type="presOf" srcId="{0FD51EB8-108D-4F93-A17B-6BFF8608B0F0}" destId="{175AE93C-86F1-4AD0-A7C4-8329C55403D8}" srcOrd="0" destOrd="0" presId="urn:microsoft.com/office/officeart/2005/8/layout/process1"/>
    <dgm:cxn modelId="{16A19CD8-3984-4EB5-9AF7-CBCD811699ED}" type="presOf" srcId="{50CD77EB-AB04-47B5-AB8E-2EB25336FB1C}" destId="{1102C32D-A347-4587-ADAD-CE3864235127}" srcOrd="0" destOrd="0" presId="urn:microsoft.com/office/officeart/2005/8/layout/process1"/>
    <dgm:cxn modelId="{74F3AC21-C4DD-4A4A-85FB-B701297125DF}" srcId="{CE1CCD1A-2473-4B59-BF78-17BE621CFB4A}" destId="{B05DFBC9-0ACE-4C28-BB49-8DFBE02A530C}" srcOrd="2" destOrd="0" parTransId="{01FF57E2-04F6-452F-8987-0E6BA486729D}" sibTransId="{0FD51EB8-108D-4F93-A17B-6BFF8608B0F0}"/>
    <dgm:cxn modelId="{0CEBD75E-CAF7-4A4A-993D-8D3D7FACF27F}" type="presOf" srcId="{819D09AE-6F78-4D6F-92AC-904BB60E97A7}" destId="{AEE8631D-83AD-4A51-9F6F-235B88A0E1E5}" srcOrd="0" destOrd="0" presId="urn:microsoft.com/office/officeart/2005/8/layout/process1"/>
    <dgm:cxn modelId="{F1D34306-D275-4400-8716-B9C03FC73027}" type="presOf" srcId="{0FD51EB8-108D-4F93-A17B-6BFF8608B0F0}" destId="{3392CDA4-DEE1-4B63-94FB-524DCF6D552E}" srcOrd="1" destOrd="0" presId="urn:microsoft.com/office/officeart/2005/8/layout/process1"/>
    <dgm:cxn modelId="{2BBF5D3C-F7F7-4506-BAB9-BF5D1F844B3D}" type="presOf" srcId="{CE1CCD1A-2473-4B59-BF78-17BE621CFB4A}" destId="{D0EF09AA-F2F1-407C-868E-8C6BF8294948}" srcOrd="0" destOrd="0" presId="urn:microsoft.com/office/officeart/2005/8/layout/process1"/>
    <dgm:cxn modelId="{45729D13-C7BD-4774-B74C-253552B24EA8}" type="presOf" srcId="{8036D709-DAE7-49D6-BBB5-AF9261871434}" destId="{58C500C6-7650-487C-BF0B-E97FD8A98BF9}" srcOrd="0" destOrd="0" presId="urn:microsoft.com/office/officeart/2005/8/layout/process1"/>
    <dgm:cxn modelId="{F46CAFBD-9379-4F35-B487-6B47B589757D}" type="presOf" srcId="{92A04C8F-2F92-46C3-998E-D920CD4C3512}" destId="{E52AEC1B-F1B4-4ACE-820F-26605AF980CF}" srcOrd="0" destOrd="0" presId="urn:microsoft.com/office/officeart/2005/8/layout/process1"/>
    <dgm:cxn modelId="{0E8CE5EA-5F3F-4B8C-9DB3-92C05C55B4B0}" type="presParOf" srcId="{D0EF09AA-F2F1-407C-868E-8C6BF8294948}" destId="{AC6572FA-F0D1-444F-A5FA-95D07EDE25D3}" srcOrd="0" destOrd="0" presId="urn:microsoft.com/office/officeart/2005/8/layout/process1"/>
    <dgm:cxn modelId="{D872E8C0-E940-4753-B8A4-0EEAE48267F9}" type="presParOf" srcId="{D0EF09AA-F2F1-407C-868E-8C6BF8294948}" destId="{1102C32D-A347-4587-ADAD-CE3864235127}" srcOrd="1" destOrd="0" presId="urn:microsoft.com/office/officeart/2005/8/layout/process1"/>
    <dgm:cxn modelId="{066385BE-DA0E-49FA-8925-66106542A64D}" type="presParOf" srcId="{1102C32D-A347-4587-ADAD-CE3864235127}" destId="{586E5863-E2D2-47A0-B4B5-C0549638AAD7}" srcOrd="0" destOrd="0" presId="urn:microsoft.com/office/officeart/2005/8/layout/process1"/>
    <dgm:cxn modelId="{A61D566B-495B-4623-ACF7-4153BE09744C}" type="presParOf" srcId="{D0EF09AA-F2F1-407C-868E-8C6BF8294948}" destId="{AEE8631D-83AD-4A51-9F6F-235B88A0E1E5}" srcOrd="2" destOrd="0" presId="urn:microsoft.com/office/officeart/2005/8/layout/process1"/>
    <dgm:cxn modelId="{1ECFC046-0FDE-4B72-9AB0-752E8264752D}" type="presParOf" srcId="{D0EF09AA-F2F1-407C-868E-8C6BF8294948}" destId="{58C500C6-7650-487C-BF0B-E97FD8A98BF9}" srcOrd="3" destOrd="0" presId="urn:microsoft.com/office/officeart/2005/8/layout/process1"/>
    <dgm:cxn modelId="{08DB0869-5E89-4490-B3D0-E0A51EDD3403}" type="presParOf" srcId="{58C500C6-7650-487C-BF0B-E97FD8A98BF9}" destId="{2F35EED2-3A0B-4486-B029-E0385CC76ED7}" srcOrd="0" destOrd="0" presId="urn:microsoft.com/office/officeart/2005/8/layout/process1"/>
    <dgm:cxn modelId="{8752A66F-202E-4832-8E33-1288DD5A35CB}" type="presParOf" srcId="{D0EF09AA-F2F1-407C-868E-8C6BF8294948}" destId="{C80034D7-22C8-4294-8753-C608D0C7881D}" srcOrd="4" destOrd="0" presId="urn:microsoft.com/office/officeart/2005/8/layout/process1"/>
    <dgm:cxn modelId="{ECD554BD-41AD-4755-B11D-5E2058D4135B}" type="presParOf" srcId="{D0EF09AA-F2F1-407C-868E-8C6BF8294948}" destId="{175AE93C-86F1-4AD0-A7C4-8329C55403D8}" srcOrd="5" destOrd="0" presId="urn:microsoft.com/office/officeart/2005/8/layout/process1"/>
    <dgm:cxn modelId="{20217377-3FB5-4D6A-9A55-9BB4A464311C}" type="presParOf" srcId="{175AE93C-86F1-4AD0-A7C4-8329C55403D8}" destId="{3392CDA4-DEE1-4B63-94FB-524DCF6D552E}" srcOrd="0" destOrd="0" presId="urn:microsoft.com/office/officeart/2005/8/layout/process1"/>
    <dgm:cxn modelId="{8B2A0B3F-DF0F-4313-9093-62938F113C49}" type="presParOf" srcId="{D0EF09AA-F2F1-407C-868E-8C6BF8294948}" destId="{E52AEC1B-F1B4-4ACE-820F-26605AF980C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572FA-F0D1-444F-A5FA-95D07EDE25D3}">
      <dsp:nvSpPr>
        <dsp:cNvPr id="0" name=""/>
        <dsp:cNvSpPr/>
      </dsp:nvSpPr>
      <dsp:spPr>
        <a:xfrm>
          <a:off x="4548" y="1536981"/>
          <a:ext cx="1988731" cy="11932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Un groupe</a:t>
          </a:r>
          <a:endParaRPr lang="fr-FR" sz="2000" kern="1200" dirty="0"/>
        </a:p>
      </dsp:txBody>
      <dsp:txXfrm>
        <a:off x="39497" y="1571930"/>
        <a:ext cx="1918833" cy="1123340"/>
      </dsp:txXfrm>
    </dsp:sp>
    <dsp:sp modelId="{1102C32D-A347-4587-ADAD-CE3864235127}">
      <dsp:nvSpPr>
        <dsp:cNvPr id="0" name=""/>
        <dsp:cNvSpPr/>
      </dsp:nvSpPr>
      <dsp:spPr>
        <a:xfrm>
          <a:off x="2192153" y="1886997"/>
          <a:ext cx="421611" cy="49320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2192153" y="1985638"/>
        <a:ext cx="295128" cy="295923"/>
      </dsp:txXfrm>
    </dsp:sp>
    <dsp:sp modelId="{AEE8631D-83AD-4A51-9F6F-235B88A0E1E5}">
      <dsp:nvSpPr>
        <dsp:cNvPr id="0" name=""/>
        <dsp:cNvSpPr/>
      </dsp:nvSpPr>
      <dsp:spPr>
        <a:xfrm>
          <a:off x="2788772" y="1536981"/>
          <a:ext cx="1988731" cy="1193238"/>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Des techniques d’influence</a:t>
          </a:r>
          <a:endParaRPr lang="fr-FR" sz="2000" kern="1200" dirty="0"/>
        </a:p>
      </dsp:txBody>
      <dsp:txXfrm>
        <a:off x="2823721" y="1571930"/>
        <a:ext cx="1918833" cy="1123340"/>
      </dsp:txXfrm>
    </dsp:sp>
    <dsp:sp modelId="{58C500C6-7650-487C-BF0B-E97FD8A98BF9}">
      <dsp:nvSpPr>
        <dsp:cNvPr id="0" name=""/>
        <dsp:cNvSpPr/>
      </dsp:nvSpPr>
      <dsp:spPr>
        <a:xfrm>
          <a:off x="4976376" y="1886997"/>
          <a:ext cx="421611" cy="493205"/>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4976376" y="1985638"/>
        <a:ext cx="295128" cy="295923"/>
      </dsp:txXfrm>
    </dsp:sp>
    <dsp:sp modelId="{C80034D7-22C8-4294-8753-C608D0C7881D}">
      <dsp:nvSpPr>
        <dsp:cNvPr id="0" name=""/>
        <dsp:cNvSpPr/>
      </dsp:nvSpPr>
      <dsp:spPr>
        <a:xfrm>
          <a:off x="5572996" y="1536981"/>
          <a:ext cx="1988731" cy="1193238"/>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Une cible : l’opinion publique</a:t>
          </a:r>
          <a:endParaRPr lang="fr-FR" sz="2000" kern="1200" dirty="0"/>
        </a:p>
      </dsp:txBody>
      <dsp:txXfrm>
        <a:off x="5607945" y="1571930"/>
        <a:ext cx="1918833" cy="1123340"/>
      </dsp:txXfrm>
    </dsp:sp>
    <dsp:sp modelId="{175AE93C-86F1-4AD0-A7C4-8329C55403D8}">
      <dsp:nvSpPr>
        <dsp:cNvPr id="0" name=""/>
        <dsp:cNvSpPr/>
      </dsp:nvSpPr>
      <dsp:spPr>
        <a:xfrm>
          <a:off x="7760600" y="1886997"/>
          <a:ext cx="421611" cy="493205"/>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7760600" y="1985638"/>
        <a:ext cx="295128" cy="295923"/>
      </dsp:txXfrm>
    </dsp:sp>
    <dsp:sp modelId="{E52AEC1B-F1B4-4ACE-820F-26605AF980CF}">
      <dsp:nvSpPr>
        <dsp:cNvPr id="0" name=""/>
        <dsp:cNvSpPr/>
      </dsp:nvSpPr>
      <dsp:spPr>
        <a:xfrm>
          <a:off x="8357220" y="1536981"/>
          <a:ext cx="1988731" cy="119323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Un objectif : une modification du comportement</a:t>
          </a:r>
          <a:endParaRPr lang="fr-FR" sz="2000" kern="1200" dirty="0"/>
        </a:p>
      </dsp:txBody>
      <dsp:txXfrm>
        <a:off x="8392169" y="1571930"/>
        <a:ext cx="1918833" cy="11233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F135DA8-2637-4447-B012-934FAD6A1206}" type="datetimeFigureOut">
              <a:rPr lang="fr-FR" smtClean="0"/>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5DE3EA-0E39-4BAE-9B55-5E7347F3B13A}" type="slidenum">
              <a:rPr lang="fr-FR" smtClean="0"/>
              <a:t>‹N°›</a:t>
            </a:fld>
            <a:endParaRPr lang="fr-FR"/>
          </a:p>
        </p:txBody>
      </p:sp>
    </p:spTree>
    <p:extLst>
      <p:ext uri="{BB962C8B-B14F-4D97-AF65-F5344CB8AC3E}">
        <p14:creationId xmlns:p14="http://schemas.microsoft.com/office/powerpoint/2010/main" val="158030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135DA8-2637-4447-B012-934FAD6A1206}" type="datetimeFigureOut">
              <a:rPr lang="fr-FR" smtClean="0"/>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5DE3EA-0E39-4BAE-9B55-5E7347F3B13A}" type="slidenum">
              <a:rPr lang="fr-FR" smtClean="0"/>
              <a:t>‹N°›</a:t>
            </a:fld>
            <a:endParaRPr lang="fr-FR"/>
          </a:p>
        </p:txBody>
      </p:sp>
    </p:spTree>
    <p:extLst>
      <p:ext uri="{BB962C8B-B14F-4D97-AF65-F5344CB8AC3E}">
        <p14:creationId xmlns:p14="http://schemas.microsoft.com/office/powerpoint/2010/main" val="44750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135DA8-2637-4447-B012-934FAD6A1206}" type="datetimeFigureOut">
              <a:rPr lang="fr-FR" smtClean="0"/>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5DE3EA-0E39-4BAE-9B55-5E7347F3B13A}" type="slidenum">
              <a:rPr lang="fr-FR" smtClean="0"/>
              <a:t>‹N°›</a:t>
            </a:fld>
            <a:endParaRPr lang="fr-FR"/>
          </a:p>
        </p:txBody>
      </p:sp>
    </p:spTree>
    <p:extLst>
      <p:ext uri="{BB962C8B-B14F-4D97-AF65-F5344CB8AC3E}">
        <p14:creationId xmlns:p14="http://schemas.microsoft.com/office/powerpoint/2010/main" val="346004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135DA8-2637-4447-B012-934FAD6A1206}" type="datetimeFigureOut">
              <a:rPr lang="fr-FR" smtClean="0"/>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5DE3EA-0E39-4BAE-9B55-5E7347F3B13A}" type="slidenum">
              <a:rPr lang="fr-FR" smtClean="0"/>
              <a:t>‹N°›</a:t>
            </a:fld>
            <a:endParaRPr lang="fr-FR"/>
          </a:p>
        </p:txBody>
      </p:sp>
    </p:spTree>
    <p:extLst>
      <p:ext uri="{BB962C8B-B14F-4D97-AF65-F5344CB8AC3E}">
        <p14:creationId xmlns:p14="http://schemas.microsoft.com/office/powerpoint/2010/main" val="185981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F135DA8-2637-4447-B012-934FAD6A1206}" type="datetimeFigureOut">
              <a:rPr lang="fr-FR" smtClean="0"/>
              <a:t>06/10/2016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5DE3EA-0E39-4BAE-9B55-5E7347F3B13A}" type="slidenum">
              <a:rPr lang="fr-FR" smtClean="0"/>
              <a:t>‹N°›</a:t>
            </a:fld>
            <a:endParaRPr lang="fr-FR"/>
          </a:p>
        </p:txBody>
      </p:sp>
    </p:spTree>
    <p:extLst>
      <p:ext uri="{BB962C8B-B14F-4D97-AF65-F5344CB8AC3E}">
        <p14:creationId xmlns:p14="http://schemas.microsoft.com/office/powerpoint/2010/main" val="74735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F135DA8-2637-4447-B012-934FAD6A1206}" type="datetimeFigureOut">
              <a:rPr lang="fr-FR" smtClean="0"/>
              <a:t>06/10/2016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5DE3EA-0E39-4BAE-9B55-5E7347F3B13A}" type="slidenum">
              <a:rPr lang="fr-FR" smtClean="0"/>
              <a:t>‹N°›</a:t>
            </a:fld>
            <a:endParaRPr lang="fr-FR"/>
          </a:p>
        </p:txBody>
      </p:sp>
    </p:spTree>
    <p:extLst>
      <p:ext uri="{BB962C8B-B14F-4D97-AF65-F5344CB8AC3E}">
        <p14:creationId xmlns:p14="http://schemas.microsoft.com/office/powerpoint/2010/main" val="22209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F135DA8-2637-4447-B012-934FAD6A1206}" type="datetimeFigureOut">
              <a:rPr lang="fr-FR" smtClean="0"/>
              <a:t>06/10/2016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5DE3EA-0E39-4BAE-9B55-5E7347F3B13A}" type="slidenum">
              <a:rPr lang="fr-FR" smtClean="0"/>
              <a:t>‹N°›</a:t>
            </a:fld>
            <a:endParaRPr lang="fr-FR"/>
          </a:p>
        </p:txBody>
      </p:sp>
    </p:spTree>
    <p:extLst>
      <p:ext uri="{BB962C8B-B14F-4D97-AF65-F5344CB8AC3E}">
        <p14:creationId xmlns:p14="http://schemas.microsoft.com/office/powerpoint/2010/main" val="323427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F135DA8-2637-4447-B012-934FAD6A1206}" type="datetimeFigureOut">
              <a:rPr lang="fr-FR" smtClean="0"/>
              <a:t>06/10/2016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5DE3EA-0E39-4BAE-9B55-5E7347F3B13A}" type="slidenum">
              <a:rPr lang="fr-FR" smtClean="0"/>
              <a:t>‹N°›</a:t>
            </a:fld>
            <a:endParaRPr lang="fr-FR"/>
          </a:p>
        </p:txBody>
      </p:sp>
    </p:spTree>
    <p:extLst>
      <p:ext uri="{BB962C8B-B14F-4D97-AF65-F5344CB8AC3E}">
        <p14:creationId xmlns:p14="http://schemas.microsoft.com/office/powerpoint/2010/main" val="191910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135DA8-2637-4447-B012-934FAD6A1206}" type="datetimeFigureOut">
              <a:rPr lang="fr-FR" smtClean="0"/>
              <a:t>06/10/2016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5DE3EA-0E39-4BAE-9B55-5E7347F3B13A}" type="slidenum">
              <a:rPr lang="fr-FR" smtClean="0"/>
              <a:t>‹N°›</a:t>
            </a:fld>
            <a:endParaRPr lang="fr-FR"/>
          </a:p>
        </p:txBody>
      </p:sp>
    </p:spTree>
    <p:extLst>
      <p:ext uri="{BB962C8B-B14F-4D97-AF65-F5344CB8AC3E}">
        <p14:creationId xmlns:p14="http://schemas.microsoft.com/office/powerpoint/2010/main" val="212942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135DA8-2637-4447-B012-934FAD6A1206}" type="datetimeFigureOut">
              <a:rPr lang="fr-FR" smtClean="0"/>
              <a:t>06/10/2016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5DE3EA-0E39-4BAE-9B55-5E7347F3B13A}" type="slidenum">
              <a:rPr lang="fr-FR" smtClean="0"/>
              <a:t>‹N°›</a:t>
            </a:fld>
            <a:endParaRPr lang="fr-FR"/>
          </a:p>
        </p:txBody>
      </p:sp>
    </p:spTree>
    <p:extLst>
      <p:ext uri="{BB962C8B-B14F-4D97-AF65-F5344CB8AC3E}">
        <p14:creationId xmlns:p14="http://schemas.microsoft.com/office/powerpoint/2010/main" val="338226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135DA8-2637-4447-B012-934FAD6A1206}" type="datetimeFigureOut">
              <a:rPr lang="fr-FR" smtClean="0"/>
              <a:t>06/10/2016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5DE3EA-0E39-4BAE-9B55-5E7347F3B13A}" type="slidenum">
              <a:rPr lang="fr-FR" smtClean="0"/>
              <a:t>‹N°›</a:t>
            </a:fld>
            <a:endParaRPr lang="fr-FR"/>
          </a:p>
        </p:txBody>
      </p:sp>
    </p:spTree>
    <p:extLst>
      <p:ext uri="{BB962C8B-B14F-4D97-AF65-F5344CB8AC3E}">
        <p14:creationId xmlns:p14="http://schemas.microsoft.com/office/powerpoint/2010/main" val="35073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35DA8-2637-4447-B012-934FAD6A1206}" type="datetimeFigureOut">
              <a:rPr lang="fr-FR" smtClean="0"/>
              <a:t>06/10/2016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DE3EA-0E39-4BAE-9B55-5E7347F3B13A}" type="slidenum">
              <a:rPr lang="fr-FR" smtClean="0"/>
              <a:t>‹N°›</a:t>
            </a:fld>
            <a:endParaRPr lang="fr-FR"/>
          </a:p>
        </p:txBody>
      </p:sp>
    </p:spTree>
    <p:extLst>
      <p:ext uri="{BB962C8B-B14F-4D97-AF65-F5344CB8AC3E}">
        <p14:creationId xmlns:p14="http://schemas.microsoft.com/office/powerpoint/2010/main" val="1507505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0000"/>
                </a:solidFill>
              </a:rPr>
              <a:t>La propagande d’Etat</a:t>
            </a:r>
            <a:endParaRPr lang="fr-FR" dirty="0">
              <a:solidFill>
                <a:srgbClr val="FF0000"/>
              </a:solidFill>
            </a:endParaRPr>
          </a:p>
        </p:txBody>
      </p:sp>
      <p:sp>
        <p:nvSpPr>
          <p:cNvPr id="3" name="Sous-titre 2"/>
          <p:cNvSpPr>
            <a:spLocks noGrp="1"/>
          </p:cNvSpPr>
          <p:nvPr>
            <p:ph type="subTitle" idx="1"/>
          </p:nvPr>
        </p:nvSpPr>
        <p:spPr/>
        <p:txBody>
          <a:bodyPr/>
          <a:lstStyle/>
          <a:p>
            <a:r>
              <a:rPr lang="fr-FR" i="1" dirty="0" smtClean="0"/>
              <a:t>1</a:t>
            </a:r>
            <a:r>
              <a:rPr lang="fr-FR" i="1" baseline="30000" dirty="0" smtClean="0"/>
              <a:t>ère</a:t>
            </a:r>
            <a:r>
              <a:rPr lang="fr-FR" i="1" dirty="0" smtClean="0"/>
              <a:t> Guerre Mondiale (1914-1918)</a:t>
            </a:r>
            <a:endParaRPr lang="fr-FR" i="1" dirty="0"/>
          </a:p>
        </p:txBody>
      </p:sp>
    </p:spTree>
    <p:extLst>
      <p:ext uri="{BB962C8B-B14F-4D97-AF65-F5344CB8AC3E}">
        <p14:creationId xmlns:p14="http://schemas.microsoft.com/office/powerpoint/2010/main" val="130208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pPr algn="ctr"/>
            <a:r>
              <a:rPr lang="fr-FR" u="sng" dirty="0" smtClean="0">
                <a:solidFill>
                  <a:srgbClr val="FF0000"/>
                </a:solidFill>
              </a:rPr>
              <a:t>Radio</a:t>
            </a:r>
            <a:endParaRPr lang="fr-FR" u="sng" dirty="0">
              <a:solidFill>
                <a:srgbClr val="FF00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167" y="1152602"/>
            <a:ext cx="4765665" cy="5540297"/>
          </a:xfrm>
          <a:prstGeom prst="rect">
            <a:avLst/>
          </a:prstGeom>
        </p:spPr>
      </p:pic>
    </p:spTree>
    <p:extLst>
      <p:ext uri="{BB962C8B-B14F-4D97-AF65-F5344CB8AC3E}">
        <p14:creationId xmlns:p14="http://schemas.microsoft.com/office/powerpoint/2010/main" val="390437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2800" y="0"/>
            <a:ext cx="10515600" cy="1325563"/>
          </a:xfrm>
        </p:spPr>
        <p:txBody>
          <a:bodyPr/>
          <a:lstStyle/>
          <a:p>
            <a:pPr algn="ctr"/>
            <a:r>
              <a:rPr lang="fr-FR" u="sng" dirty="0" smtClean="0">
                <a:solidFill>
                  <a:srgbClr val="FF0000"/>
                </a:solidFill>
              </a:rPr>
              <a:t>Bandes dessinées</a:t>
            </a:r>
            <a:endParaRPr lang="fr-FR" u="sng" dirty="0">
              <a:solidFill>
                <a:srgbClr val="FF0000"/>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3880" y="1525523"/>
            <a:ext cx="3393440" cy="4634801"/>
          </a:xfrm>
          <a:prstGeom prst="rect">
            <a:avLst/>
          </a:prstGeom>
        </p:spPr>
      </p:pic>
      <p:sp>
        <p:nvSpPr>
          <p:cNvPr id="4" name="ZoneTexte 3"/>
          <p:cNvSpPr txBox="1"/>
          <p:nvPr/>
        </p:nvSpPr>
        <p:spPr>
          <a:xfrm>
            <a:off x="7767320" y="5837158"/>
            <a:ext cx="4196080" cy="646331"/>
          </a:xfrm>
          <a:prstGeom prst="rect">
            <a:avLst/>
          </a:prstGeom>
          <a:noFill/>
        </p:spPr>
        <p:txBody>
          <a:bodyPr wrap="square" rtlCol="0">
            <a:spAutoFit/>
          </a:bodyPr>
          <a:lstStyle/>
          <a:p>
            <a:r>
              <a:rPr lang="fr-FR" i="1" dirty="0" smtClean="0"/>
              <a:t>BD de </a:t>
            </a:r>
            <a:r>
              <a:rPr lang="fr-FR" i="1" dirty="0" err="1" smtClean="0"/>
              <a:t>Caumery</a:t>
            </a:r>
            <a:r>
              <a:rPr lang="fr-FR" i="1" dirty="0" smtClean="0"/>
              <a:t> et Joseph Porphyre Pinchon,1918</a:t>
            </a:r>
            <a:endParaRPr lang="fr-FR" i="1" dirty="0"/>
          </a:p>
        </p:txBody>
      </p:sp>
    </p:spTree>
    <p:extLst>
      <p:ext uri="{BB962C8B-B14F-4D97-AF65-F5344CB8AC3E}">
        <p14:creationId xmlns:p14="http://schemas.microsoft.com/office/powerpoint/2010/main" val="650798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pPr algn="ctr"/>
            <a:r>
              <a:rPr lang="fr-FR" u="sng" dirty="0" smtClean="0">
                <a:solidFill>
                  <a:srgbClr val="FF0000"/>
                </a:solidFill>
              </a:rPr>
              <a:t>Caricatures</a:t>
            </a:r>
            <a:endParaRPr lang="fr-FR" u="sng" dirty="0">
              <a:solidFill>
                <a:srgbClr val="FF0000"/>
              </a:solidFill>
            </a:endParaRPr>
          </a:p>
        </p:txBody>
      </p:sp>
      <p:sp>
        <p:nvSpPr>
          <p:cNvPr id="3" name="ZoneTexte 2"/>
          <p:cNvSpPr txBox="1"/>
          <p:nvPr/>
        </p:nvSpPr>
        <p:spPr>
          <a:xfrm>
            <a:off x="7823200" y="6270693"/>
            <a:ext cx="2006831" cy="369332"/>
          </a:xfrm>
          <a:prstGeom prst="rect">
            <a:avLst/>
          </a:prstGeom>
          <a:noFill/>
        </p:spPr>
        <p:txBody>
          <a:bodyPr wrap="none" rtlCol="0">
            <a:spAutoFit/>
          </a:bodyPr>
          <a:lstStyle/>
          <a:p>
            <a:r>
              <a:rPr lang="fr-FR" i="1" dirty="0" smtClean="0"/>
              <a:t>Par Pierre </a:t>
            </a:r>
            <a:r>
              <a:rPr lang="fr-FR" i="1" dirty="0" err="1" smtClean="0"/>
              <a:t>Brouland</a:t>
            </a:r>
            <a:endParaRPr lang="fr-FR" i="1"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8800" y="1325563"/>
            <a:ext cx="3454400" cy="5314462"/>
          </a:xfrm>
          <a:prstGeom prst="rect">
            <a:avLst/>
          </a:prstGeom>
        </p:spPr>
      </p:pic>
    </p:spTree>
    <p:extLst>
      <p:ext uri="{BB962C8B-B14F-4D97-AF65-F5344CB8AC3E}">
        <p14:creationId xmlns:p14="http://schemas.microsoft.com/office/powerpoint/2010/main" val="2822587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5500" y="0"/>
            <a:ext cx="10515600" cy="1325563"/>
          </a:xfrm>
        </p:spPr>
        <p:txBody>
          <a:bodyPr/>
          <a:lstStyle/>
          <a:p>
            <a:pPr algn="ctr"/>
            <a:r>
              <a:rPr lang="fr-FR" u="sng" dirty="0" smtClean="0">
                <a:solidFill>
                  <a:srgbClr val="FF0000"/>
                </a:solidFill>
              </a:rPr>
              <a:t>Affiches</a:t>
            </a:r>
            <a:endParaRPr lang="fr-FR" u="sng" dirty="0">
              <a:solidFill>
                <a:srgbClr val="FF00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670" y="1325563"/>
            <a:ext cx="3731260" cy="4953000"/>
          </a:xfrm>
          <a:prstGeom prst="rect">
            <a:avLst/>
          </a:prstGeom>
        </p:spPr>
      </p:pic>
    </p:spTree>
    <p:extLst>
      <p:ext uri="{BB962C8B-B14F-4D97-AF65-F5344CB8AC3E}">
        <p14:creationId xmlns:p14="http://schemas.microsoft.com/office/powerpoint/2010/main" val="170793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6751" y="2736503"/>
            <a:ext cx="10858499" cy="1384995"/>
          </a:xfrm>
          <a:prstGeom prst="rect">
            <a:avLst/>
          </a:prstGeom>
          <a:noFill/>
        </p:spPr>
        <p:txBody>
          <a:bodyPr wrap="square" rtlCol="0">
            <a:spAutoFit/>
          </a:bodyPr>
          <a:lstStyle/>
          <a:p>
            <a:r>
              <a:rPr lang="fr-FR" sz="2000" dirty="0" smtClean="0">
                <a:solidFill>
                  <a:schemeClr val="accent1"/>
                </a:solidFill>
              </a:rPr>
              <a:t>Les bons propagandistes </a:t>
            </a:r>
            <a:r>
              <a:rPr lang="fr-FR" sz="2800" b="1" dirty="0" smtClean="0">
                <a:solidFill>
                  <a:schemeClr val="accent1"/>
                </a:solidFill>
              </a:rPr>
              <a:t>orchestrent</a:t>
            </a:r>
            <a:r>
              <a:rPr lang="fr-FR" sz="2000" dirty="0" smtClean="0">
                <a:solidFill>
                  <a:schemeClr val="accent1"/>
                </a:solidFill>
              </a:rPr>
              <a:t> la campagne de propagande en </a:t>
            </a:r>
            <a:r>
              <a:rPr lang="fr-FR" sz="2800" b="1" dirty="0" smtClean="0">
                <a:solidFill>
                  <a:schemeClr val="accent1"/>
                </a:solidFill>
              </a:rPr>
              <a:t>répétant inlassablement</a:t>
            </a:r>
            <a:r>
              <a:rPr lang="fr-FR" sz="2000" dirty="0" smtClean="0">
                <a:solidFill>
                  <a:schemeClr val="accent1"/>
                </a:solidFill>
              </a:rPr>
              <a:t>, ils </a:t>
            </a:r>
            <a:r>
              <a:rPr lang="fr-FR" sz="2800" b="1" dirty="0" smtClean="0">
                <a:solidFill>
                  <a:schemeClr val="accent1"/>
                </a:solidFill>
              </a:rPr>
              <a:t>simplifient</a:t>
            </a:r>
            <a:r>
              <a:rPr lang="fr-FR" sz="2000" dirty="0" smtClean="0">
                <a:solidFill>
                  <a:schemeClr val="accent1"/>
                </a:solidFill>
              </a:rPr>
              <a:t> leur message aussi bien </a:t>
            </a:r>
            <a:r>
              <a:rPr lang="fr-FR" sz="2800" b="1" dirty="0" smtClean="0">
                <a:solidFill>
                  <a:schemeClr val="accent1"/>
                </a:solidFill>
              </a:rPr>
              <a:t>oral</a:t>
            </a:r>
            <a:r>
              <a:rPr lang="fr-FR" sz="2000" dirty="0" smtClean="0">
                <a:solidFill>
                  <a:schemeClr val="accent1"/>
                </a:solidFill>
              </a:rPr>
              <a:t>ement que </a:t>
            </a:r>
            <a:r>
              <a:rPr lang="fr-FR" sz="2800" b="1" dirty="0" smtClean="0">
                <a:solidFill>
                  <a:schemeClr val="accent1"/>
                </a:solidFill>
              </a:rPr>
              <a:t>visuel</a:t>
            </a:r>
            <a:r>
              <a:rPr lang="fr-FR" sz="2000" dirty="0" smtClean="0">
                <a:solidFill>
                  <a:schemeClr val="accent1"/>
                </a:solidFill>
              </a:rPr>
              <a:t>lement et </a:t>
            </a:r>
            <a:r>
              <a:rPr lang="fr-FR" sz="2800" b="1" dirty="0" smtClean="0">
                <a:solidFill>
                  <a:schemeClr val="accent1"/>
                </a:solidFill>
              </a:rPr>
              <a:t>contaminent</a:t>
            </a:r>
            <a:r>
              <a:rPr lang="fr-FR" sz="2000" dirty="0" smtClean="0">
                <a:solidFill>
                  <a:schemeClr val="accent1"/>
                </a:solidFill>
              </a:rPr>
              <a:t> </a:t>
            </a:r>
            <a:r>
              <a:rPr lang="fr-FR" sz="2800" b="1" dirty="0" smtClean="0">
                <a:solidFill>
                  <a:schemeClr val="accent1"/>
                </a:solidFill>
              </a:rPr>
              <a:t>tous les lieux et espaces</a:t>
            </a:r>
            <a:r>
              <a:rPr lang="fr-FR" sz="2000" dirty="0" smtClean="0">
                <a:solidFill>
                  <a:schemeClr val="accent1"/>
                </a:solidFill>
              </a:rPr>
              <a:t> possibles</a:t>
            </a:r>
            <a:endParaRPr lang="fr-FR" sz="2000" dirty="0">
              <a:solidFill>
                <a:schemeClr val="accent1"/>
              </a:solidFill>
            </a:endParaRPr>
          </a:p>
        </p:txBody>
      </p:sp>
    </p:spTree>
    <p:extLst>
      <p:ext uri="{BB962C8B-B14F-4D97-AF65-F5344CB8AC3E}">
        <p14:creationId xmlns:p14="http://schemas.microsoft.com/office/powerpoint/2010/main" val="353165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00" y="25400"/>
            <a:ext cx="10515600" cy="825500"/>
          </a:xfrm>
        </p:spPr>
        <p:txBody>
          <a:bodyPr>
            <a:normAutofit/>
          </a:bodyPr>
          <a:lstStyle/>
          <a:p>
            <a:r>
              <a:rPr lang="fr-FR" sz="2400" u="sng" dirty="0">
                <a:solidFill>
                  <a:srgbClr val="FF0000"/>
                </a:solidFill>
              </a:rPr>
              <a:t>Séance </a:t>
            </a:r>
            <a:r>
              <a:rPr lang="fr-FR" sz="2400" u="sng" dirty="0" smtClean="0">
                <a:solidFill>
                  <a:srgbClr val="FF0000"/>
                </a:solidFill>
              </a:rPr>
              <a:t>3 </a:t>
            </a:r>
            <a:r>
              <a:rPr lang="fr-FR" sz="2400" u="sng" dirty="0">
                <a:solidFill>
                  <a:srgbClr val="FF0000"/>
                </a:solidFill>
              </a:rPr>
              <a:t>:</a:t>
            </a:r>
            <a:r>
              <a:rPr lang="fr-FR" sz="2400" dirty="0">
                <a:solidFill>
                  <a:srgbClr val="FF0000"/>
                </a:solidFill>
              </a:rPr>
              <a:t> </a:t>
            </a:r>
            <a:r>
              <a:rPr lang="fr-FR" sz="2400" dirty="0" smtClean="0">
                <a:solidFill>
                  <a:srgbClr val="FF0000"/>
                </a:solidFill>
              </a:rPr>
              <a:t>Comment manipuler </a:t>
            </a:r>
            <a:r>
              <a:rPr lang="fr-FR" sz="2400" dirty="0">
                <a:solidFill>
                  <a:srgbClr val="FF0000"/>
                </a:solidFill>
              </a:rPr>
              <a:t>?</a:t>
            </a:r>
            <a:endParaRPr lang="fr-FR" sz="3200" dirty="0"/>
          </a:p>
        </p:txBody>
      </p:sp>
      <p:sp>
        <p:nvSpPr>
          <p:cNvPr id="3" name="ZoneTexte 2"/>
          <p:cNvSpPr txBox="1"/>
          <p:nvPr/>
        </p:nvSpPr>
        <p:spPr>
          <a:xfrm>
            <a:off x="152400" y="850900"/>
            <a:ext cx="11925300" cy="646331"/>
          </a:xfrm>
          <a:prstGeom prst="rect">
            <a:avLst/>
          </a:prstGeom>
          <a:noFill/>
        </p:spPr>
        <p:txBody>
          <a:bodyPr wrap="square" rtlCol="0">
            <a:spAutoFit/>
          </a:bodyPr>
          <a:lstStyle/>
          <a:p>
            <a:r>
              <a:rPr lang="fr-FR" b="1" u="sng" dirty="0" smtClean="0">
                <a:solidFill>
                  <a:schemeClr val="accent1"/>
                </a:solidFill>
              </a:rPr>
              <a:t>Techniques utilisées pour faire de la bonne propagande :</a:t>
            </a:r>
            <a:r>
              <a:rPr lang="fr-FR" dirty="0" smtClean="0">
                <a:solidFill>
                  <a:schemeClr val="accent1"/>
                </a:solidFill>
              </a:rPr>
              <a:t> Il y a un choix dans l’utilisation des mots, des couleurs, de la mise en page, des slogans et expressions utilisées</a:t>
            </a:r>
            <a:endParaRPr lang="fr-FR" dirty="0">
              <a:solidFill>
                <a:schemeClr val="accent1"/>
              </a:solidFill>
            </a:endParaRPr>
          </a:p>
        </p:txBody>
      </p:sp>
      <p:sp>
        <p:nvSpPr>
          <p:cNvPr id="4" name="ZoneTexte 3"/>
          <p:cNvSpPr txBox="1"/>
          <p:nvPr/>
        </p:nvSpPr>
        <p:spPr>
          <a:xfrm>
            <a:off x="152400" y="1497231"/>
            <a:ext cx="7645399" cy="5047536"/>
          </a:xfrm>
          <a:prstGeom prst="rect">
            <a:avLst/>
          </a:prstGeom>
          <a:noFill/>
        </p:spPr>
        <p:txBody>
          <a:bodyPr wrap="square" rtlCol="0">
            <a:spAutoFit/>
          </a:bodyPr>
          <a:lstStyle/>
          <a:p>
            <a:pPr algn="just"/>
            <a:r>
              <a:rPr lang="fr-FR" b="1" u="sng" dirty="0" smtClean="0">
                <a:solidFill>
                  <a:schemeClr val="accent1"/>
                </a:solidFill>
              </a:rPr>
              <a:t>Exemple : Concevoir une affiche de propagande.</a:t>
            </a:r>
          </a:p>
          <a:p>
            <a:pPr algn="just"/>
            <a:endParaRPr lang="fr-FR" dirty="0">
              <a:solidFill>
                <a:schemeClr val="accent1"/>
              </a:solidFill>
            </a:endParaRPr>
          </a:p>
          <a:p>
            <a:pPr algn="just"/>
            <a:r>
              <a:rPr lang="fr-FR" dirty="0" smtClean="0">
                <a:solidFill>
                  <a:schemeClr val="accent1"/>
                </a:solidFill>
              </a:rPr>
              <a:t>Utiliser :</a:t>
            </a:r>
          </a:p>
          <a:p>
            <a:pPr algn="just"/>
            <a:r>
              <a:rPr lang="fr-FR" dirty="0">
                <a:solidFill>
                  <a:schemeClr val="accent1"/>
                </a:solidFill>
              </a:rPr>
              <a:t>	</a:t>
            </a:r>
            <a:r>
              <a:rPr lang="fr-FR" dirty="0" smtClean="0">
                <a:solidFill>
                  <a:schemeClr val="accent1"/>
                </a:solidFill>
              </a:rPr>
              <a:t>-La </a:t>
            </a:r>
            <a:r>
              <a:rPr lang="fr-FR" sz="2000" b="1" dirty="0" smtClean="0">
                <a:solidFill>
                  <a:schemeClr val="accent1"/>
                </a:solidFill>
              </a:rPr>
              <a:t>peur</a:t>
            </a:r>
            <a:r>
              <a:rPr lang="fr-FR" dirty="0" smtClean="0">
                <a:solidFill>
                  <a:schemeClr val="accent1"/>
                </a:solidFill>
              </a:rPr>
              <a:t> (mettre  le public en situation </a:t>
            </a:r>
            <a:r>
              <a:rPr lang="fr-FR" dirty="0">
                <a:solidFill>
                  <a:schemeClr val="accent1"/>
                </a:solidFill>
              </a:rPr>
              <a:t>de réceptivité </a:t>
            </a:r>
            <a:r>
              <a:rPr lang="fr-FR" dirty="0" smtClean="0">
                <a:solidFill>
                  <a:schemeClr val="accent1"/>
                </a:solidFill>
              </a:rPr>
              <a:t>passive pour admettre plus facilement l’idée qu'on </a:t>
            </a:r>
            <a:r>
              <a:rPr lang="fr-FR" dirty="0">
                <a:solidFill>
                  <a:schemeClr val="accent1"/>
                </a:solidFill>
              </a:rPr>
              <a:t>veut lui </a:t>
            </a:r>
            <a:r>
              <a:rPr lang="fr-FR" dirty="0" smtClean="0">
                <a:solidFill>
                  <a:schemeClr val="accent1"/>
                </a:solidFill>
              </a:rPr>
              <a:t>inculquer)</a:t>
            </a:r>
          </a:p>
          <a:p>
            <a:pPr algn="just"/>
            <a:r>
              <a:rPr lang="fr-FR" dirty="0">
                <a:solidFill>
                  <a:schemeClr val="accent1"/>
                </a:solidFill>
              </a:rPr>
              <a:t>	</a:t>
            </a:r>
            <a:r>
              <a:rPr lang="fr-FR" dirty="0" smtClean="0">
                <a:solidFill>
                  <a:schemeClr val="accent1"/>
                </a:solidFill>
              </a:rPr>
              <a:t>-L’</a:t>
            </a:r>
            <a:r>
              <a:rPr lang="fr-FR" sz="2000" b="1" dirty="0" smtClean="0">
                <a:solidFill>
                  <a:schemeClr val="accent1"/>
                </a:solidFill>
              </a:rPr>
              <a:t>appel à autorité</a:t>
            </a:r>
            <a:r>
              <a:rPr lang="fr-FR" dirty="0" smtClean="0">
                <a:solidFill>
                  <a:schemeClr val="accent1"/>
                </a:solidFill>
              </a:rPr>
              <a:t> (culte de la personnalité, homme viril, avec du charisme)</a:t>
            </a:r>
          </a:p>
          <a:p>
            <a:pPr algn="just"/>
            <a:r>
              <a:rPr lang="fr-FR" dirty="0">
                <a:solidFill>
                  <a:schemeClr val="accent1"/>
                </a:solidFill>
              </a:rPr>
              <a:t>	</a:t>
            </a:r>
            <a:r>
              <a:rPr lang="fr-FR" dirty="0" smtClean="0">
                <a:solidFill>
                  <a:schemeClr val="accent1"/>
                </a:solidFill>
              </a:rPr>
              <a:t>-La </a:t>
            </a:r>
            <a:r>
              <a:rPr lang="fr-FR" sz="2000" b="1" dirty="0" smtClean="0">
                <a:solidFill>
                  <a:schemeClr val="accent1"/>
                </a:solidFill>
              </a:rPr>
              <a:t>transfusion du passé</a:t>
            </a:r>
            <a:endParaRPr lang="fr-FR" b="1" dirty="0" smtClean="0">
              <a:solidFill>
                <a:schemeClr val="accent1"/>
              </a:solidFill>
            </a:endParaRPr>
          </a:p>
          <a:p>
            <a:pPr algn="just"/>
            <a:r>
              <a:rPr lang="fr-FR" dirty="0">
                <a:solidFill>
                  <a:schemeClr val="accent1"/>
                </a:solidFill>
              </a:rPr>
              <a:t>	</a:t>
            </a:r>
            <a:r>
              <a:rPr lang="fr-FR" dirty="0" smtClean="0">
                <a:solidFill>
                  <a:schemeClr val="accent1"/>
                </a:solidFill>
              </a:rPr>
              <a:t>-La </a:t>
            </a:r>
            <a:r>
              <a:rPr lang="fr-FR" sz="2000" b="1" dirty="0" smtClean="0">
                <a:solidFill>
                  <a:schemeClr val="accent1"/>
                </a:solidFill>
              </a:rPr>
              <a:t>défiguration</a:t>
            </a:r>
            <a:r>
              <a:rPr lang="fr-FR" dirty="0" smtClean="0">
                <a:solidFill>
                  <a:schemeClr val="accent1"/>
                </a:solidFill>
              </a:rPr>
              <a:t> (accentuer, exagérer, sans nuance)</a:t>
            </a:r>
          </a:p>
          <a:p>
            <a:pPr algn="just"/>
            <a:r>
              <a:rPr lang="fr-FR" dirty="0">
                <a:solidFill>
                  <a:schemeClr val="accent1"/>
                </a:solidFill>
              </a:rPr>
              <a:t>	</a:t>
            </a:r>
            <a:r>
              <a:rPr lang="fr-FR" dirty="0" smtClean="0">
                <a:solidFill>
                  <a:schemeClr val="accent1"/>
                </a:solidFill>
              </a:rPr>
              <a:t>-Des </a:t>
            </a:r>
            <a:r>
              <a:rPr lang="fr-FR" sz="2000" b="1" dirty="0" smtClean="0">
                <a:solidFill>
                  <a:schemeClr val="accent1"/>
                </a:solidFill>
              </a:rPr>
              <a:t>mots vertueux</a:t>
            </a:r>
            <a:r>
              <a:rPr lang="fr-FR" dirty="0" smtClean="0">
                <a:solidFill>
                  <a:schemeClr val="accent1"/>
                </a:solidFill>
              </a:rPr>
              <a:t> (faire </a:t>
            </a:r>
            <a:r>
              <a:rPr lang="fr-FR" dirty="0">
                <a:solidFill>
                  <a:schemeClr val="accent1"/>
                </a:solidFill>
              </a:rPr>
              <a:t>appel à l'amour de la patrie, au désir de paix, à la liberté, à la gloire, à la justice, à l'honneur, à la </a:t>
            </a:r>
            <a:r>
              <a:rPr lang="fr-FR" dirty="0" smtClean="0">
                <a:solidFill>
                  <a:schemeClr val="accent1"/>
                </a:solidFill>
              </a:rPr>
              <a:t>pureté)</a:t>
            </a:r>
          </a:p>
          <a:p>
            <a:pPr algn="just"/>
            <a:r>
              <a:rPr lang="fr-FR" dirty="0">
                <a:solidFill>
                  <a:schemeClr val="accent1"/>
                </a:solidFill>
              </a:rPr>
              <a:t>	</a:t>
            </a:r>
            <a:r>
              <a:rPr lang="fr-FR" dirty="0" smtClean="0">
                <a:solidFill>
                  <a:schemeClr val="accent1"/>
                </a:solidFill>
              </a:rPr>
              <a:t>-Des </a:t>
            </a:r>
            <a:r>
              <a:rPr lang="fr-FR" sz="2000" b="1" dirty="0" smtClean="0">
                <a:solidFill>
                  <a:schemeClr val="accent1"/>
                </a:solidFill>
              </a:rPr>
              <a:t>stéréotypes</a:t>
            </a:r>
            <a:r>
              <a:rPr lang="fr-FR" dirty="0" smtClean="0">
                <a:solidFill>
                  <a:schemeClr val="accent1"/>
                </a:solidFill>
              </a:rPr>
              <a:t> (pousser l’auditoire </a:t>
            </a:r>
            <a:r>
              <a:rPr lang="fr-FR" dirty="0">
                <a:solidFill>
                  <a:schemeClr val="accent1"/>
                </a:solidFill>
              </a:rPr>
              <a:t>à rejeter l'objet de la campagne de </a:t>
            </a:r>
            <a:r>
              <a:rPr lang="fr-FR" dirty="0" smtClean="0">
                <a:solidFill>
                  <a:schemeClr val="accent1"/>
                </a:solidFill>
              </a:rPr>
              <a:t>propagande)</a:t>
            </a:r>
          </a:p>
          <a:p>
            <a:pPr algn="just"/>
            <a:r>
              <a:rPr lang="fr-FR" dirty="0">
                <a:solidFill>
                  <a:schemeClr val="accent1"/>
                </a:solidFill>
              </a:rPr>
              <a:t>	</a:t>
            </a:r>
            <a:r>
              <a:rPr lang="fr-FR" dirty="0" smtClean="0">
                <a:solidFill>
                  <a:schemeClr val="accent1"/>
                </a:solidFill>
              </a:rPr>
              <a:t>-Des </a:t>
            </a:r>
            <a:r>
              <a:rPr lang="fr-FR" sz="2000" b="1" dirty="0" smtClean="0">
                <a:solidFill>
                  <a:schemeClr val="accent1"/>
                </a:solidFill>
              </a:rPr>
              <a:t>slogans</a:t>
            </a:r>
            <a:r>
              <a:rPr lang="fr-FR" dirty="0" smtClean="0">
                <a:solidFill>
                  <a:schemeClr val="accent1"/>
                </a:solidFill>
              </a:rPr>
              <a:t> (</a:t>
            </a:r>
            <a:r>
              <a:rPr lang="fr-FR" dirty="0">
                <a:solidFill>
                  <a:schemeClr val="accent1"/>
                </a:solidFill>
              </a:rPr>
              <a:t>facile à mémoriser et donc à reconnaître, qui permet de laisser une trace dans tous les </a:t>
            </a:r>
            <a:r>
              <a:rPr lang="fr-FR" dirty="0" smtClean="0">
                <a:solidFill>
                  <a:schemeClr val="accent1"/>
                </a:solidFill>
              </a:rPr>
              <a:t>esprits)</a:t>
            </a:r>
          </a:p>
          <a:p>
            <a:pPr algn="just"/>
            <a:r>
              <a:rPr lang="fr-FR" dirty="0">
                <a:solidFill>
                  <a:schemeClr val="accent1"/>
                </a:solidFill>
              </a:rPr>
              <a:t>	</a:t>
            </a:r>
            <a:r>
              <a:rPr lang="fr-FR" dirty="0" smtClean="0">
                <a:solidFill>
                  <a:schemeClr val="accent1"/>
                </a:solidFill>
              </a:rPr>
              <a:t>-Des </a:t>
            </a:r>
            <a:r>
              <a:rPr lang="fr-FR" sz="2000" b="1" dirty="0">
                <a:solidFill>
                  <a:schemeClr val="accent1"/>
                </a:solidFill>
              </a:rPr>
              <a:t>g</a:t>
            </a:r>
            <a:r>
              <a:rPr lang="fr-FR" sz="2000" b="1" dirty="0" smtClean="0">
                <a:solidFill>
                  <a:schemeClr val="accent1"/>
                </a:solidFill>
              </a:rPr>
              <a:t>lissements sémantiques</a:t>
            </a:r>
            <a:r>
              <a:rPr lang="fr-FR" dirty="0" smtClean="0">
                <a:solidFill>
                  <a:schemeClr val="accent1"/>
                </a:solidFill>
              </a:rPr>
              <a:t> (</a:t>
            </a:r>
            <a:r>
              <a:rPr lang="fr-FR" dirty="0">
                <a:solidFill>
                  <a:schemeClr val="accent1"/>
                </a:solidFill>
              </a:rPr>
              <a:t>remplacer une expression par une </a:t>
            </a:r>
            <a:r>
              <a:rPr lang="fr-FR" dirty="0" smtClean="0">
                <a:solidFill>
                  <a:schemeClr val="accent1"/>
                </a:solidFill>
              </a:rPr>
              <a:t>autre = euphémisme)</a:t>
            </a:r>
            <a:endParaRPr lang="fr-FR" dirty="0">
              <a:solidFill>
                <a:schemeClr val="accent1"/>
              </a:solidFill>
            </a:endParaRPr>
          </a:p>
        </p:txBody>
      </p:sp>
    </p:spTree>
    <p:extLst>
      <p:ext uri="{BB962C8B-B14F-4D97-AF65-F5344CB8AC3E}">
        <p14:creationId xmlns:p14="http://schemas.microsoft.com/office/powerpoint/2010/main" val="2072182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766219"/>
            <a:ext cx="10515600" cy="1325563"/>
          </a:xfrm>
        </p:spPr>
        <p:txBody>
          <a:bodyPr/>
          <a:lstStyle/>
          <a:p>
            <a:r>
              <a:rPr lang="fr-FR" sz="4000" dirty="0" smtClean="0">
                <a:solidFill>
                  <a:schemeClr val="accent1"/>
                </a:solidFill>
              </a:rPr>
              <a:t>A vous de réaliser une affiche de propagande…</a:t>
            </a:r>
            <a:endParaRPr lang="fr-FR" dirty="0">
              <a:solidFill>
                <a:schemeClr val="accent1"/>
              </a:solidFill>
            </a:endParaRPr>
          </a:p>
        </p:txBody>
      </p:sp>
    </p:spTree>
    <p:extLst>
      <p:ext uri="{BB962C8B-B14F-4D97-AF65-F5344CB8AC3E}">
        <p14:creationId xmlns:p14="http://schemas.microsoft.com/office/powerpoint/2010/main" val="3391005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804743483"/>
              </p:ext>
            </p:extLst>
          </p:nvPr>
        </p:nvGraphicFramePr>
        <p:xfrm>
          <a:off x="1041400" y="1346200"/>
          <a:ext cx="10350500" cy="4267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p:cNvSpPr txBox="1"/>
          <p:nvPr/>
        </p:nvSpPr>
        <p:spPr>
          <a:xfrm>
            <a:off x="4750119" y="317500"/>
            <a:ext cx="2691763" cy="769441"/>
          </a:xfrm>
          <a:prstGeom prst="rect">
            <a:avLst/>
          </a:prstGeom>
          <a:noFill/>
        </p:spPr>
        <p:txBody>
          <a:bodyPr wrap="none" rtlCol="0">
            <a:spAutoFit/>
          </a:bodyPr>
          <a:lstStyle/>
          <a:p>
            <a:pPr algn="ctr"/>
            <a:r>
              <a:rPr lang="fr-FR" sz="4400" u="sng" dirty="0" smtClean="0">
                <a:solidFill>
                  <a:srgbClr val="FF0000"/>
                </a:solidFill>
              </a:rPr>
              <a:t>Conclusion</a:t>
            </a:r>
            <a:endParaRPr lang="fr-FR" u="sng" dirty="0">
              <a:solidFill>
                <a:srgbClr val="FF0000"/>
              </a:solidFill>
            </a:endParaRPr>
          </a:p>
        </p:txBody>
      </p:sp>
    </p:spTree>
    <p:extLst>
      <p:ext uri="{BB962C8B-B14F-4D97-AF65-F5344CB8AC3E}">
        <p14:creationId xmlns:p14="http://schemas.microsoft.com/office/powerpoint/2010/main" val="82544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2200" y="365125"/>
            <a:ext cx="10261600" cy="1325563"/>
          </a:xfrm>
        </p:spPr>
        <p:txBody>
          <a:bodyPr>
            <a:normAutofit/>
          </a:bodyPr>
          <a:lstStyle/>
          <a:p>
            <a:r>
              <a:rPr lang="fr-FR" sz="2800" u="dbl" dirty="0" smtClean="0">
                <a:solidFill>
                  <a:srgbClr val="FF0000"/>
                </a:solidFill>
              </a:rPr>
              <a:t>Séquence 1 :</a:t>
            </a:r>
            <a:r>
              <a:rPr lang="fr-FR" sz="2800" u="sng" dirty="0" smtClean="0">
                <a:solidFill>
                  <a:srgbClr val="FF0000"/>
                </a:solidFill>
              </a:rPr>
              <a:t> </a:t>
            </a:r>
            <a:r>
              <a:rPr lang="fr-FR" sz="2800" dirty="0" smtClean="0">
                <a:solidFill>
                  <a:srgbClr val="FF0000"/>
                </a:solidFill>
              </a:rPr>
              <a:t>Importance de la propagande pour mobiliser une nation.</a:t>
            </a:r>
            <a:r>
              <a:rPr lang="fr-FR" sz="2400" dirty="0" smtClean="0">
                <a:solidFill>
                  <a:srgbClr val="FF0000"/>
                </a:solidFill>
              </a:rPr>
              <a:t/>
            </a:r>
            <a:br>
              <a:rPr lang="fr-FR" sz="2400" dirty="0" smtClean="0">
                <a:solidFill>
                  <a:srgbClr val="FF0000"/>
                </a:solidFill>
              </a:rPr>
            </a:br>
            <a:r>
              <a:rPr lang="fr-FR" sz="2400" i="1" u="sng" dirty="0" smtClean="0">
                <a:solidFill>
                  <a:srgbClr val="FF0000"/>
                </a:solidFill>
              </a:rPr>
              <a:t>Objectif :</a:t>
            </a:r>
            <a:r>
              <a:rPr lang="fr-FR" sz="2400" i="1" dirty="0" smtClean="0">
                <a:solidFill>
                  <a:srgbClr val="FF0000"/>
                </a:solidFill>
              </a:rPr>
              <a:t> Produire une affiche de propagande.</a:t>
            </a:r>
            <a:endParaRPr lang="fr-FR" sz="2400" u="sng" dirty="0">
              <a:solidFill>
                <a:srgbClr val="FF0000"/>
              </a:solidFill>
            </a:endParaRPr>
          </a:p>
        </p:txBody>
      </p:sp>
      <p:sp>
        <p:nvSpPr>
          <p:cNvPr id="7" name="ZoneTexte 6"/>
          <p:cNvSpPr txBox="1"/>
          <p:nvPr/>
        </p:nvSpPr>
        <p:spPr>
          <a:xfrm>
            <a:off x="647700" y="1506022"/>
            <a:ext cx="1635961" cy="369332"/>
          </a:xfrm>
          <a:prstGeom prst="rect">
            <a:avLst/>
          </a:prstGeom>
          <a:noFill/>
        </p:spPr>
        <p:txBody>
          <a:bodyPr wrap="none" rtlCol="0">
            <a:spAutoFit/>
          </a:bodyPr>
          <a:lstStyle/>
          <a:p>
            <a:r>
              <a:rPr lang="fr-FR" u="sng" dirty="0" smtClean="0">
                <a:solidFill>
                  <a:srgbClr val="FF0000"/>
                </a:solidFill>
              </a:rPr>
              <a:t>• Introduction :</a:t>
            </a:r>
          </a:p>
        </p:txBody>
      </p:sp>
      <p:sp>
        <p:nvSpPr>
          <p:cNvPr id="8" name="ZoneTexte 7"/>
          <p:cNvSpPr txBox="1"/>
          <p:nvPr/>
        </p:nvSpPr>
        <p:spPr>
          <a:xfrm>
            <a:off x="174427" y="1908255"/>
            <a:ext cx="11750873" cy="1200329"/>
          </a:xfrm>
          <a:prstGeom prst="rect">
            <a:avLst/>
          </a:prstGeom>
          <a:noFill/>
        </p:spPr>
        <p:txBody>
          <a:bodyPr wrap="square" rtlCol="0">
            <a:spAutoFit/>
          </a:bodyPr>
          <a:lstStyle/>
          <a:p>
            <a:pPr algn="just"/>
            <a:r>
              <a:rPr lang="fr-FR" dirty="0" smtClean="0">
                <a:solidFill>
                  <a:schemeClr val="accent1"/>
                </a:solidFill>
              </a:rPr>
              <a:t>La propagande, en France, fut utilisée afin de militariser les esprits, de conditionner, d’endoctriner et d’encadrer les populations. Elle a notamment été utilisée durant la 1</a:t>
            </a:r>
            <a:r>
              <a:rPr lang="fr-FR" baseline="30000" dirty="0" smtClean="0">
                <a:solidFill>
                  <a:schemeClr val="accent1"/>
                </a:solidFill>
              </a:rPr>
              <a:t>ère</a:t>
            </a:r>
            <a:r>
              <a:rPr lang="fr-FR" dirty="0" smtClean="0">
                <a:solidFill>
                  <a:schemeClr val="accent1"/>
                </a:solidFill>
              </a:rPr>
              <a:t> et la 2de Guerre Mondiale, en particulier dans les régimes totalitaires où des personnalités tels que Hitler, Staline ou Mussolini ont eu un grand impact dans le conditionnement des populations. La propagande concerne tous les arts, et rend compte d’une recherche d’attractivité des populations.</a:t>
            </a:r>
            <a:endParaRPr lang="fr-FR" dirty="0">
              <a:solidFill>
                <a:schemeClr val="accent1"/>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892" y="3108584"/>
            <a:ext cx="2438908" cy="3554497"/>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108584"/>
            <a:ext cx="2362200" cy="3554497"/>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141486"/>
            <a:ext cx="4953000" cy="3521596"/>
          </a:xfrm>
          <a:prstGeom prst="rect">
            <a:avLst/>
          </a:prstGeom>
        </p:spPr>
      </p:pic>
    </p:spTree>
    <p:extLst>
      <p:ext uri="{BB962C8B-B14F-4D97-AF65-F5344CB8AC3E}">
        <p14:creationId xmlns:p14="http://schemas.microsoft.com/office/powerpoint/2010/main" val="87597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0" y="1"/>
            <a:ext cx="10515600" cy="914400"/>
          </a:xfrm>
        </p:spPr>
        <p:txBody>
          <a:bodyPr/>
          <a:lstStyle/>
          <a:p>
            <a:r>
              <a:rPr lang="fr-FR" sz="2800" u="sng" dirty="0" smtClean="0">
                <a:solidFill>
                  <a:srgbClr val="FF0000"/>
                </a:solidFill>
              </a:rPr>
              <a:t>Séance 1 :</a:t>
            </a:r>
            <a:r>
              <a:rPr lang="fr-FR" sz="2800" dirty="0" smtClean="0">
                <a:solidFill>
                  <a:srgbClr val="FF0000"/>
                </a:solidFill>
              </a:rPr>
              <a:t> Quoi ? Quand ? Pourquoi ?</a:t>
            </a:r>
            <a:endParaRPr lang="fr-FR" dirty="0">
              <a:solidFill>
                <a:srgbClr val="FF0000"/>
              </a:solidFill>
            </a:endParaRPr>
          </a:p>
        </p:txBody>
      </p:sp>
      <p:sp>
        <p:nvSpPr>
          <p:cNvPr id="3" name="ZoneTexte 2"/>
          <p:cNvSpPr txBox="1"/>
          <p:nvPr/>
        </p:nvSpPr>
        <p:spPr>
          <a:xfrm>
            <a:off x="165100" y="914401"/>
            <a:ext cx="11874500" cy="1569660"/>
          </a:xfrm>
          <a:prstGeom prst="rect">
            <a:avLst/>
          </a:prstGeom>
          <a:noFill/>
        </p:spPr>
        <p:txBody>
          <a:bodyPr wrap="square" rtlCol="0">
            <a:spAutoFit/>
          </a:bodyPr>
          <a:lstStyle/>
          <a:p>
            <a:pPr algn="just"/>
            <a:r>
              <a:rPr lang="fr-FR" u="sng" dirty="0" smtClean="0">
                <a:solidFill>
                  <a:srgbClr val="FF0000"/>
                </a:solidFill>
              </a:rPr>
              <a:t>Définition : </a:t>
            </a:r>
            <a:r>
              <a:rPr lang="fr-FR" dirty="0" smtClean="0">
                <a:solidFill>
                  <a:schemeClr val="accent1"/>
                </a:solidFill>
              </a:rPr>
              <a:t>Diffusion </a:t>
            </a:r>
            <a:r>
              <a:rPr lang="fr-FR" dirty="0">
                <a:solidFill>
                  <a:schemeClr val="accent1"/>
                </a:solidFill>
              </a:rPr>
              <a:t>d’informations ou de </a:t>
            </a:r>
            <a:r>
              <a:rPr lang="fr-FR" sz="2000" b="1" dirty="0">
                <a:solidFill>
                  <a:schemeClr val="accent1"/>
                </a:solidFill>
              </a:rPr>
              <a:t>rumeurs</a:t>
            </a:r>
            <a:r>
              <a:rPr lang="fr-FR" dirty="0">
                <a:solidFill>
                  <a:schemeClr val="accent1"/>
                </a:solidFill>
              </a:rPr>
              <a:t> pour </a:t>
            </a:r>
            <a:r>
              <a:rPr lang="fr-FR" sz="2000" b="1" dirty="0">
                <a:solidFill>
                  <a:schemeClr val="accent1"/>
                </a:solidFill>
              </a:rPr>
              <a:t>nuire</a:t>
            </a:r>
            <a:r>
              <a:rPr lang="fr-FR" dirty="0">
                <a:solidFill>
                  <a:schemeClr val="accent1"/>
                </a:solidFill>
              </a:rPr>
              <a:t> à l’image d’un groupe, d’une personne, d’une cause ou pour qu’ils aient un regard meilleur</a:t>
            </a:r>
            <a:r>
              <a:rPr lang="fr-FR" dirty="0" smtClean="0">
                <a:solidFill>
                  <a:schemeClr val="accent1"/>
                </a:solidFill>
              </a:rPr>
              <a:t>. Elle a pour but de </a:t>
            </a:r>
            <a:r>
              <a:rPr lang="fr-FR" sz="2000" b="1" dirty="0" smtClean="0">
                <a:solidFill>
                  <a:schemeClr val="accent1"/>
                </a:solidFill>
              </a:rPr>
              <a:t>diffuser une idée, une doctrine, une théorie politique</a:t>
            </a:r>
            <a:r>
              <a:rPr lang="fr-FR" dirty="0" smtClean="0">
                <a:solidFill>
                  <a:schemeClr val="accent1"/>
                </a:solidFill>
              </a:rPr>
              <a:t> afin d’</a:t>
            </a:r>
            <a:r>
              <a:rPr lang="fr-FR" sz="2000" b="1" dirty="0" smtClean="0">
                <a:solidFill>
                  <a:schemeClr val="accent1"/>
                </a:solidFill>
              </a:rPr>
              <a:t>influencer</a:t>
            </a:r>
            <a:r>
              <a:rPr lang="fr-FR" dirty="0" smtClean="0">
                <a:solidFill>
                  <a:schemeClr val="accent1"/>
                </a:solidFill>
              </a:rPr>
              <a:t> l’opinion publique. C’est une sorte de </a:t>
            </a:r>
            <a:r>
              <a:rPr lang="fr-FR" sz="2000" b="1" dirty="0" smtClean="0">
                <a:solidFill>
                  <a:schemeClr val="accent1"/>
                </a:solidFill>
              </a:rPr>
              <a:t>stratégie</a:t>
            </a:r>
            <a:r>
              <a:rPr lang="fr-FR" dirty="0" smtClean="0">
                <a:solidFill>
                  <a:schemeClr val="accent1"/>
                </a:solidFill>
              </a:rPr>
              <a:t> de communication. Elle touche </a:t>
            </a:r>
            <a:r>
              <a:rPr lang="fr-FR" dirty="0">
                <a:solidFill>
                  <a:schemeClr val="accent1"/>
                </a:solidFill>
              </a:rPr>
              <a:t>tout le monde, toutes les classes sociales.</a:t>
            </a:r>
          </a:p>
          <a:p>
            <a:r>
              <a:rPr lang="fr-FR" dirty="0" smtClean="0"/>
              <a:t> </a:t>
            </a:r>
            <a:endParaRPr lang="fr-FR" dirty="0"/>
          </a:p>
        </p:txBody>
      </p:sp>
      <p:sp>
        <p:nvSpPr>
          <p:cNvPr id="4" name="ZoneTexte 3"/>
          <p:cNvSpPr txBox="1"/>
          <p:nvPr/>
        </p:nvSpPr>
        <p:spPr>
          <a:xfrm>
            <a:off x="1270000" y="2197100"/>
            <a:ext cx="3051926" cy="1754326"/>
          </a:xfrm>
          <a:prstGeom prst="rect">
            <a:avLst/>
          </a:prstGeom>
          <a:noFill/>
        </p:spPr>
        <p:txBody>
          <a:bodyPr wrap="none" rtlCol="0">
            <a:spAutoFit/>
          </a:bodyPr>
          <a:lstStyle/>
          <a:p>
            <a:pPr marL="285750" indent="-285750">
              <a:buFont typeface="Wingdings" panose="05000000000000000000" pitchFamily="2" charset="2"/>
              <a:buChar char="à"/>
            </a:pPr>
            <a:r>
              <a:rPr lang="fr-FR" dirty="0" smtClean="0">
                <a:solidFill>
                  <a:schemeClr val="accent1"/>
                </a:solidFill>
                <a:sym typeface="Wingdings" panose="05000000000000000000" pitchFamily="2" charset="2"/>
              </a:rPr>
              <a:t>Manipulation des émotions</a:t>
            </a:r>
          </a:p>
          <a:p>
            <a:pPr marL="285750" indent="-285750">
              <a:buFont typeface="Wingdings" panose="05000000000000000000" pitchFamily="2" charset="2"/>
              <a:buChar char="à"/>
            </a:pPr>
            <a:r>
              <a:rPr lang="fr-FR" dirty="0" smtClean="0">
                <a:solidFill>
                  <a:schemeClr val="accent1"/>
                </a:solidFill>
                <a:sym typeface="Wingdings" panose="05000000000000000000" pitchFamily="2" charset="2"/>
              </a:rPr>
              <a:t>Plus d’avis critique</a:t>
            </a:r>
          </a:p>
          <a:p>
            <a:pPr marL="285750" indent="-285750">
              <a:buFont typeface="Wingdings" panose="05000000000000000000" pitchFamily="2" charset="2"/>
              <a:buChar char="à"/>
            </a:pPr>
            <a:r>
              <a:rPr lang="fr-FR" dirty="0" smtClean="0">
                <a:solidFill>
                  <a:schemeClr val="accent1"/>
                </a:solidFill>
                <a:sym typeface="Wingdings" panose="05000000000000000000" pitchFamily="2" charset="2"/>
              </a:rPr>
              <a:t>Phénomène de foule</a:t>
            </a:r>
          </a:p>
          <a:p>
            <a:pPr marL="285750" indent="-285750">
              <a:buFont typeface="Wingdings" panose="05000000000000000000" pitchFamily="2" charset="2"/>
              <a:buChar char="à"/>
            </a:pPr>
            <a:r>
              <a:rPr lang="fr-FR" dirty="0" smtClean="0">
                <a:solidFill>
                  <a:schemeClr val="accent1"/>
                </a:solidFill>
                <a:sym typeface="Wingdings" panose="05000000000000000000" pitchFamily="2" charset="2"/>
              </a:rPr>
              <a:t>Persuasion</a:t>
            </a:r>
          </a:p>
          <a:p>
            <a:pPr marL="285750" indent="-285750">
              <a:buFont typeface="Wingdings" panose="05000000000000000000" pitchFamily="2" charset="2"/>
              <a:buChar char="à"/>
            </a:pPr>
            <a:r>
              <a:rPr lang="fr-FR" dirty="0" smtClean="0">
                <a:solidFill>
                  <a:schemeClr val="accent1"/>
                </a:solidFill>
                <a:sym typeface="Wingdings" panose="05000000000000000000" pitchFamily="2" charset="2"/>
              </a:rPr>
              <a:t>Propagation</a:t>
            </a:r>
          </a:p>
          <a:p>
            <a:pPr marL="285750" indent="-285750">
              <a:buFont typeface="Wingdings" panose="05000000000000000000" pitchFamily="2" charset="2"/>
              <a:buChar char="à"/>
            </a:pPr>
            <a:endParaRPr lang="fr-FR" dirty="0"/>
          </a:p>
        </p:txBody>
      </p:sp>
      <p:sp>
        <p:nvSpPr>
          <p:cNvPr id="5" name="ZoneTexte 4"/>
          <p:cNvSpPr txBox="1"/>
          <p:nvPr/>
        </p:nvSpPr>
        <p:spPr>
          <a:xfrm>
            <a:off x="6426200" y="3074263"/>
            <a:ext cx="5765800" cy="1200329"/>
          </a:xfrm>
          <a:prstGeom prst="rect">
            <a:avLst/>
          </a:prstGeom>
          <a:noFill/>
        </p:spPr>
        <p:txBody>
          <a:bodyPr wrap="square" rtlCol="0">
            <a:spAutoFit/>
          </a:bodyPr>
          <a:lstStyle/>
          <a:p>
            <a:r>
              <a:rPr lang="fr-FR" sz="2400" b="1" i="1" dirty="0"/>
              <a:t>"La propagande est aux démocraties</a:t>
            </a:r>
            <a:br>
              <a:rPr lang="fr-FR" sz="2400" b="1" i="1" dirty="0"/>
            </a:br>
            <a:r>
              <a:rPr lang="fr-FR" sz="2400" b="1" i="1" dirty="0"/>
              <a:t>ce que la violence est aux dictatures."</a:t>
            </a:r>
            <a:r>
              <a:rPr lang="fr-FR" sz="2400" dirty="0"/>
              <a:t/>
            </a:r>
            <a:br>
              <a:rPr lang="fr-FR" sz="2400" dirty="0"/>
            </a:br>
            <a:r>
              <a:rPr lang="fr-FR" sz="2400" dirty="0" err="1"/>
              <a:t>Noam</a:t>
            </a:r>
            <a:r>
              <a:rPr lang="fr-FR" sz="2400" dirty="0"/>
              <a:t> Chomsky</a:t>
            </a:r>
            <a:endParaRPr lang="fr-FR" dirty="0"/>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l="21594" r="21292"/>
          <a:stretch/>
        </p:blipFill>
        <p:spPr>
          <a:xfrm>
            <a:off x="9410701" y="4274592"/>
            <a:ext cx="1739899" cy="2284798"/>
          </a:xfrm>
          <a:prstGeom prst="rect">
            <a:avLst/>
          </a:prstGeom>
        </p:spPr>
      </p:pic>
    </p:spTree>
    <p:extLst>
      <p:ext uri="{BB962C8B-B14F-4D97-AF65-F5344CB8AC3E}">
        <p14:creationId xmlns:p14="http://schemas.microsoft.com/office/powerpoint/2010/main" val="84487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9700" y="304800"/>
            <a:ext cx="6665671" cy="2616101"/>
          </a:xfrm>
          <a:prstGeom prst="rect">
            <a:avLst/>
          </a:prstGeom>
          <a:noFill/>
        </p:spPr>
        <p:txBody>
          <a:bodyPr wrap="none" rtlCol="0">
            <a:spAutoFit/>
          </a:bodyPr>
          <a:lstStyle/>
          <a:p>
            <a:pPr algn="just"/>
            <a:r>
              <a:rPr lang="fr-FR" sz="2000" b="1" dirty="0" smtClean="0">
                <a:solidFill>
                  <a:schemeClr val="accent1"/>
                </a:solidFill>
              </a:rPr>
              <a:t>Action exercée par un groupe</a:t>
            </a:r>
            <a:endParaRPr lang="fr-FR" b="1" dirty="0" smtClean="0">
              <a:solidFill>
                <a:schemeClr val="accent1"/>
              </a:solidFill>
            </a:endParaRPr>
          </a:p>
          <a:p>
            <a:pPr algn="just"/>
            <a:r>
              <a:rPr lang="fr-FR" dirty="0">
                <a:solidFill>
                  <a:schemeClr val="accent1"/>
                </a:solidFill>
              </a:rPr>
              <a:t>	</a:t>
            </a:r>
            <a:r>
              <a:rPr lang="fr-FR" dirty="0" smtClean="0">
                <a:solidFill>
                  <a:schemeClr val="accent1"/>
                </a:solidFill>
                <a:sym typeface="Wingdings" panose="05000000000000000000" pitchFamily="2" charset="2"/>
              </a:rPr>
              <a:t>Chefs de régimes totalitaires (Mussolini, Hitler, Staline,…)</a:t>
            </a:r>
          </a:p>
          <a:p>
            <a:pPr algn="just"/>
            <a:r>
              <a:rPr lang="fr-FR" dirty="0">
                <a:solidFill>
                  <a:schemeClr val="accent1"/>
                </a:solidFill>
                <a:sym typeface="Wingdings" panose="05000000000000000000" pitchFamily="2" charset="2"/>
              </a:rPr>
              <a:t>	</a:t>
            </a:r>
            <a:r>
              <a:rPr lang="fr-FR" dirty="0" smtClean="0">
                <a:solidFill>
                  <a:schemeClr val="accent1"/>
                </a:solidFill>
                <a:sym typeface="Wingdings" panose="05000000000000000000" pitchFamily="2" charset="2"/>
              </a:rPr>
              <a:t>Régimes totalitaires en eux-mêmes</a:t>
            </a:r>
          </a:p>
          <a:p>
            <a:pPr algn="just"/>
            <a:r>
              <a:rPr lang="fr-FR" dirty="0">
                <a:solidFill>
                  <a:schemeClr val="accent1"/>
                </a:solidFill>
                <a:sym typeface="Wingdings" panose="05000000000000000000" pitchFamily="2" charset="2"/>
              </a:rPr>
              <a:t>	</a:t>
            </a:r>
            <a:r>
              <a:rPr lang="fr-FR" dirty="0" smtClean="0">
                <a:solidFill>
                  <a:schemeClr val="accent1"/>
                </a:solidFill>
                <a:sym typeface="Wingdings" panose="05000000000000000000" pitchFamily="2" charset="2"/>
              </a:rPr>
              <a:t>L’Etat (chef étatique, gouvernement,…)</a:t>
            </a:r>
          </a:p>
          <a:p>
            <a:pPr algn="just"/>
            <a:r>
              <a:rPr lang="fr-FR" dirty="0">
                <a:solidFill>
                  <a:schemeClr val="accent1"/>
                </a:solidFill>
                <a:sym typeface="Wingdings" panose="05000000000000000000" pitchFamily="2" charset="2"/>
              </a:rPr>
              <a:t>	</a:t>
            </a:r>
            <a:r>
              <a:rPr lang="fr-FR" dirty="0" smtClean="0">
                <a:solidFill>
                  <a:schemeClr val="accent1"/>
                </a:solidFill>
                <a:sym typeface="Wingdings" panose="05000000000000000000" pitchFamily="2" charset="2"/>
              </a:rPr>
              <a:t>Les partis politiques </a:t>
            </a:r>
          </a:p>
          <a:p>
            <a:pPr algn="just"/>
            <a:r>
              <a:rPr lang="fr-FR" dirty="0" smtClean="0">
                <a:solidFill>
                  <a:schemeClr val="accent1"/>
                </a:solidFill>
              </a:rPr>
              <a:t>	</a:t>
            </a:r>
            <a:r>
              <a:rPr lang="fr-FR" dirty="0" smtClean="0">
                <a:solidFill>
                  <a:schemeClr val="accent1"/>
                </a:solidFill>
                <a:sym typeface="Wingdings" panose="05000000000000000000" pitchFamily="2" charset="2"/>
              </a:rPr>
              <a:t>Théoriciens</a:t>
            </a:r>
          </a:p>
          <a:p>
            <a:pPr algn="just"/>
            <a:r>
              <a:rPr lang="fr-FR" dirty="0">
                <a:solidFill>
                  <a:schemeClr val="accent1"/>
                </a:solidFill>
                <a:sym typeface="Wingdings" panose="05000000000000000000" pitchFamily="2" charset="2"/>
              </a:rPr>
              <a:t>	</a:t>
            </a:r>
            <a:r>
              <a:rPr lang="fr-FR" dirty="0" smtClean="0">
                <a:solidFill>
                  <a:schemeClr val="accent1"/>
                </a:solidFill>
                <a:sym typeface="Wingdings" panose="05000000000000000000" pitchFamily="2" charset="2"/>
              </a:rPr>
              <a:t>Scientifiques</a:t>
            </a:r>
          </a:p>
          <a:p>
            <a:pPr algn="just"/>
            <a:r>
              <a:rPr lang="fr-FR" dirty="0">
                <a:solidFill>
                  <a:schemeClr val="accent1"/>
                </a:solidFill>
                <a:sym typeface="Wingdings" panose="05000000000000000000" pitchFamily="2" charset="2"/>
              </a:rPr>
              <a:t>	</a:t>
            </a:r>
            <a:r>
              <a:rPr lang="fr-FR" dirty="0" smtClean="0">
                <a:solidFill>
                  <a:schemeClr val="accent1"/>
                </a:solidFill>
                <a:sym typeface="Wingdings" panose="05000000000000000000" pitchFamily="2" charset="2"/>
              </a:rPr>
              <a:t>Autorités morales</a:t>
            </a:r>
          </a:p>
          <a:p>
            <a:pPr algn="just"/>
            <a:r>
              <a:rPr lang="fr-FR" dirty="0">
                <a:solidFill>
                  <a:schemeClr val="accent1"/>
                </a:solidFill>
                <a:sym typeface="Wingdings" panose="05000000000000000000" pitchFamily="2" charset="2"/>
              </a:rPr>
              <a:t>	</a:t>
            </a:r>
            <a:r>
              <a:rPr lang="fr-FR" dirty="0" smtClean="0">
                <a:solidFill>
                  <a:schemeClr val="accent1"/>
                </a:solidFill>
                <a:sym typeface="Wingdings" panose="05000000000000000000" pitchFamily="2" charset="2"/>
              </a:rPr>
              <a:t>Intellectuels</a:t>
            </a:r>
          </a:p>
        </p:txBody>
      </p:sp>
      <p:sp>
        <p:nvSpPr>
          <p:cNvPr id="3" name="ZoneTexte 2"/>
          <p:cNvSpPr txBox="1"/>
          <p:nvPr/>
        </p:nvSpPr>
        <p:spPr>
          <a:xfrm>
            <a:off x="139700" y="3283367"/>
            <a:ext cx="6516977" cy="1785104"/>
          </a:xfrm>
          <a:prstGeom prst="rect">
            <a:avLst/>
          </a:prstGeom>
          <a:noFill/>
        </p:spPr>
        <p:txBody>
          <a:bodyPr wrap="none" rtlCol="0">
            <a:spAutoFit/>
          </a:bodyPr>
          <a:lstStyle/>
          <a:p>
            <a:r>
              <a:rPr lang="fr-FR" sz="2000" b="1" dirty="0" smtClean="0">
                <a:solidFill>
                  <a:schemeClr val="accent1"/>
                </a:solidFill>
              </a:rPr>
              <a:t>Une cible : l’opinion publique </a:t>
            </a:r>
            <a:endParaRPr lang="fr-FR" b="1" dirty="0" smtClean="0">
              <a:solidFill>
                <a:schemeClr val="accent1"/>
              </a:solidFill>
              <a:sym typeface="Wingdings" panose="05000000000000000000" pitchFamily="2" charset="2"/>
            </a:endParaRPr>
          </a:p>
          <a:p>
            <a:r>
              <a:rPr lang="fr-FR" dirty="0">
                <a:solidFill>
                  <a:schemeClr val="accent1"/>
                </a:solidFill>
                <a:sym typeface="Wingdings" panose="05000000000000000000" pitchFamily="2" charset="2"/>
              </a:rPr>
              <a:t>	</a:t>
            </a:r>
            <a:r>
              <a:rPr lang="fr-FR" dirty="0" smtClean="0">
                <a:solidFill>
                  <a:schemeClr val="accent1"/>
                </a:solidFill>
                <a:sym typeface="Wingdings" panose="05000000000000000000" pitchFamily="2" charset="2"/>
              </a:rPr>
              <a:t>Population d’un pays</a:t>
            </a:r>
          </a:p>
          <a:p>
            <a:pPr algn="just"/>
            <a:r>
              <a:rPr lang="fr-FR" dirty="0">
                <a:solidFill>
                  <a:schemeClr val="accent1"/>
                </a:solidFill>
                <a:sym typeface="Wingdings" panose="05000000000000000000" pitchFamily="2" charset="2"/>
              </a:rPr>
              <a:t>	</a:t>
            </a:r>
            <a:r>
              <a:rPr lang="fr-FR" dirty="0" smtClean="0">
                <a:solidFill>
                  <a:schemeClr val="accent1"/>
                </a:solidFill>
                <a:sym typeface="Wingdings" panose="05000000000000000000" pitchFamily="2" charset="2"/>
              </a:rPr>
              <a:t>Masse, foule</a:t>
            </a:r>
          </a:p>
          <a:p>
            <a:r>
              <a:rPr lang="fr-FR" dirty="0">
                <a:solidFill>
                  <a:schemeClr val="accent1"/>
                </a:solidFill>
                <a:sym typeface="Wingdings" panose="05000000000000000000" pitchFamily="2" charset="2"/>
              </a:rPr>
              <a:t>	</a:t>
            </a:r>
            <a:r>
              <a:rPr lang="fr-FR" dirty="0" smtClean="0">
                <a:solidFill>
                  <a:schemeClr val="accent1"/>
                </a:solidFill>
                <a:sym typeface="Wingdings" panose="05000000000000000000" pitchFamily="2" charset="2"/>
              </a:rPr>
              <a:t>Une certaine catégorie de personnes</a:t>
            </a:r>
          </a:p>
          <a:p>
            <a:r>
              <a:rPr lang="fr-FR" dirty="0">
                <a:solidFill>
                  <a:schemeClr val="accent1"/>
                </a:solidFill>
                <a:sym typeface="Wingdings" panose="05000000000000000000" pitchFamily="2" charset="2"/>
              </a:rPr>
              <a:t>	</a:t>
            </a:r>
            <a:r>
              <a:rPr lang="fr-FR" dirty="0" smtClean="0">
                <a:solidFill>
                  <a:schemeClr val="accent1"/>
                </a:solidFill>
                <a:sym typeface="Wingdings" panose="05000000000000000000" pitchFamily="2" charset="2"/>
              </a:rPr>
              <a:t>Les individus quel que soit leur âge (enfants, adultes,…)</a:t>
            </a:r>
          </a:p>
          <a:p>
            <a:r>
              <a:rPr lang="fr-FR" dirty="0">
                <a:solidFill>
                  <a:schemeClr val="accent1"/>
                </a:solidFill>
                <a:sym typeface="Wingdings" panose="05000000000000000000" pitchFamily="2" charset="2"/>
              </a:rPr>
              <a:t>	</a:t>
            </a:r>
            <a:r>
              <a:rPr lang="fr-FR" dirty="0" smtClean="0">
                <a:solidFill>
                  <a:schemeClr val="accent1"/>
                </a:solidFill>
                <a:sym typeface="Wingdings" panose="05000000000000000000" pitchFamily="2" charset="2"/>
              </a:rPr>
              <a:t>Médias</a:t>
            </a:r>
          </a:p>
        </p:txBody>
      </p:sp>
      <p:sp>
        <p:nvSpPr>
          <p:cNvPr id="5" name="ZoneTexte 4"/>
          <p:cNvSpPr txBox="1"/>
          <p:nvPr/>
        </p:nvSpPr>
        <p:spPr>
          <a:xfrm>
            <a:off x="139700" y="5430937"/>
            <a:ext cx="4847866" cy="954107"/>
          </a:xfrm>
          <a:prstGeom prst="rect">
            <a:avLst/>
          </a:prstGeom>
          <a:noFill/>
        </p:spPr>
        <p:txBody>
          <a:bodyPr wrap="none" rtlCol="0">
            <a:spAutoFit/>
          </a:bodyPr>
          <a:lstStyle/>
          <a:p>
            <a:r>
              <a:rPr lang="fr-FR" sz="2000" b="1" dirty="0" smtClean="0">
                <a:solidFill>
                  <a:schemeClr val="accent1"/>
                </a:solidFill>
              </a:rPr>
              <a:t>But : Modifier le comportement</a:t>
            </a:r>
            <a:endParaRPr lang="fr-FR" b="1" dirty="0" smtClean="0">
              <a:solidFill>
                <a:schemeClr val="accent1"/>
              </a:solidFill>
            </a:endParaRPr>
          </a:p>
          <a:p>
            <a:r>
              <a:rPr lang="fr-FR" dirty="0">
                <a:solidFill>
                  <a:schemeClr val="accent1"/>
                </a:solidFill>
              </a:rPr>
              <a:t>	</a:t>
            </a:r>
            <a:r>
              <a:rPr lang="fr-FR" dirty="0" smtClean="0">
                <a:solidFill>
                  <a:schemeClr val="accent1"/>
                </a:solidFill>
                <a:sym typeface="Wingdings" panose="05000000000000000000" pitchFamily="2" charset="2"/>
              </a:rPr>
              <a:t>Supprimer l’avis critique</a:t>
            </a:r>
          </a:p>
          <a:p>
            <a:pPr algn="just"/>
            <a:r>
              <a:rPr lang="fr-FR" dirty="0">
                <a:solidFill>
                  <a:schemeClr val="accent1"/>
                </a:solidFill>
                <a:sym typeface="Wingdings" panose="05000000000000000000" pitchFamily="2" charset="2"/>
              </a:rPr>
              <a:t>	</a:t>
            </a:r>
            <a:r>
              <a:rPr lang="fr-FR" dirty="0" smtClean="0">
                <a:solidFill>
                  <a:schemeClr val="accent1"/>
                </a:solidFill>
                <a:sym typeface="Wingdings" panose="05000000000000000000" pitchFamily="2" charset="2"/>
              </a:rPr>
              <a:t>Regard différent mais commun à tous</a:t>
            </a:r>
          </a:p>
        </p:txBody>
      </p:sp>
      <p:sp>
        <p:nvSpPr>
          <p:cNvPr id="6" name="Accolade fermante 5"/>
          <p:cNvSpPr/>
          <p:nvPr/>
        </p:nvSpPr>
        <p:spPr>
          <a:xfrm>
            <a:off x="6656677" y="304800"/>
            <a:ext cx="749300" cy="60802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7405977" y="3144867"/>
            <a:ext cx="4239923" cy="1015663"/>
          </a:xfrm>
          <a:prstGeom prst="rect">
            <a:avLst/>
          </a:prstGeom>
          <a:noFill/>
        </p:spPr>
        <p:txBody>
          <a:bodyPr wrap="square" rtlCol="0">
            <a:spAutoFit/>
          </a:bodyPr>
          <a:lstStyle/>
          <a:p>
            <a:r>
              <a:rPr lang="fr-FR" sz="2000" b="1" dirty="0" smtClean="0">
                <a:solidFill>
                  <a:schemeClr val="accent1"/>
                </a:solidFill>
              </a:rPr>
              <a:t>COMMUNICATION DE MASSE</a:t>
            </a:r>
          </a:p>
          <a:p>
            <a:r>
              <a:rPr lang="fr-FR" sz="2000" dirty="0" smtClean="0">
                <a:solidFill>
                  <a:schemeClr val="accent1"/>
                </a:solidFill>
              </a:rPr>
              <a:t>Contaminer tous les lieux et espaces possibles</a:t>
            </a:r>
            <a:endParaRPr lang="fr-FR" dirty="0">
              <a:solidFill>
                <a:schemeClr val="accent1"/>
              </a:solidFill>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977" y="175104"/>
            <a:ext cx="4540250" cy="2875492"/>
          </a:xfrm>
          <a:prstGeom prst="rect">
            <a:avLst/>
          </a:prstGeom>
        </p:spPr>
      </p:pic>
    </p:spTree>
    <p:extLst>
      <p:ext uri="{BB962C8B-B14F-4D97-AF65-F5344CB8AC3E}">
        <p14:creationId xmlns:p14="http://schemas.microsoft.com/office/powerpoint/2010/main" val="366609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11600" y="266700"/>
            <a:ext cx="3840539" cy="800219"/>
          </a:xfrm>
          <a:prstGeom prst="rect">
            <a:avLst/>
          </a:prstGeom>
          <a:noFill/>
        </p:spPr>
        <p:txBody>
          <a:bodyPr wrap="none" rtlCol="0">
            <a:spAutoFit/>
          </a:bodyPr>
          <a:lstStyle/>
          <a:p>
            <a:r>
              <a:rPr lang="fr-FR" sz="2800" dirty="0" smtClean="0">
                <a:solidFill>
                  <a:srgbClr val="FF0000"/>
                </a:solidFill>
              </a:rPr>
              <a:t>La propagande en France</a:t>
            </a:r>
            <a:endParaRPr lang="fr-FR" dirty="0" smtClean="0">
              <a:solidFill>
                <a:srgbClr val="FF0000"/>
              </a:solidFill>
            </a:endParaRPr>
          </a:p>
          <a:p>
            <a:r>
              <a:rPr lang="fr-FR" i="1" dirty="0" smtClean="0"/>
              <a:t>1</a:t>
            </a:r>
            <a:r>
              <a:rPr lang="fr-FR" i="1" baseline="30000" dirty="0" smtClean="0"/>
              <a:t>ère</a:t>
            </a:r>
            <a:r>
              <a:rPr lang="fr-FR" i="1" dirty="0" smtClean="0"/>
              <a:t> Guerre Mondiale (1914-1918)</a:t>
            </a:r>
            <a:endParaRPr lang="fr-FR" i="1" dirty="0"/>
          </a:p>
        </p:txBody>
      </p:sp>
      <p:sp>
        <p:nvSpPr>
          <p:cNvPr id="5" name="ZoneTexte 4"/>
          <p:cNvSpPr txBox="1"/>
          <p:nvPr/>
        </p:nvSpPr>
        <p:spPr>
          <a:xfrm>
            <a:off x="363905" y="1066919"/>
            <a:ext cx="6896946" cy="6001643"/>
          </a:xfrm>
          <a:prstGeom prst="rect">
            <a:avLst/>
          </a:prstGeom>
          <a:noFill/>
        </p:spPr>
        <p:txBody>
          <a:bodyPr wrap="square" rtlCol="0">
            <a:spAutoFit/>
          </a:bodyPr>
          <a:lstStyle/>
          <a:p>
            <a:r>
              <a:rPr lang="fr-FR" sz="2000" b="1" dirty="0">
                <a:solidFill>
                  <a:schemeClr val="accent1"/>
                </a:solidFill>
              </a:rPr>
              <a:t>E</a:t>
            </a:r>
            <a:r>
              <a:rPr lang="fr-FR" sz="2000" b="1" dirty="0" smtClean="0">
                <a:solidFill>
                  <a:schemeClr val="accent1"/>
                </a:solidFill>
              </a:rPr>
              <a:t>xercée par :</a:t>
            </a:r>
            <a:endParaRPr lang="fr-FR" b="1" dirty="0" smtClean="0">
              <a:solidFill>
                <a:schemeClr val="accent1"/>
              </a:solidFill>
            </a:endParaRPr>
          </a:p>
          <a:p>
            <a:r>
              <a:rPr lang="fr-FR" dirty="0">
                <a:solidFill>
                  <a:schemeClr val="accent1"/>
                </a:solidFill>
              </a:rPr>
              <a:t>	</a:t>
            </a:r>
            <a:r>
              <a:rPr lang="fr-FR" dirty="0" smtClean="0">
                <a:solidFill>
                  <a:schemeClr val="accent1"/>
                </a:solidFill>
              </a:rPr>
              <a:t>-L’Etat</a:t>
            </a:r>
          </a:p>
          <a:p>
            <a:r>
              <a:rPr lang="fr-FR" dirty="0" smtClean="0">
                <a:solidFill>
                  <a:schemeClr val="accent1"/>
                </a:solidFill>
              </a:rPr>
              <a:t>	-Armée</a:t>
            </a:r>
          </a:p>
          <a:p>
            <a:endParaRPr lang="fr-FR" dirty="0" smtClean="0">
              <a:solidFill>
                <a:schemeClr val="accent1"/>
              </a:solidFill>
            </a:endParaRPr>
          </a:p>
          <a:p>
            <a:r>
              <a:rPr lang="fr-FR" sz="2000" b="1" dirty="0" smtClean="0">
                <a:solidFill>
                  <a:schemeClr val="accent1"/>
                </a:solidFill>
              </a:rPr>
              <a:t>Envers :</a:t>
            </a:r>
            <a:endParaRPr lang="fr-FR" b="1" dirty="0" smtClean="0">
              <a:solidFill>
                <a:schemeClr val="accent1"/>
              </a:solidFill>
            </a:endParaRPr>
          </a:p>
          <a:p>
            <a:r>
              <a:rPr lang="fr-FR" dirty="0">
                <a:solidFill>
                  <a:schemeClr val="accent1"/>
                </a:solidFill>
              </a:rPr>
              <a:t>	</a:t>
            </a:r>
            <a:r>
              <a:rPr lang="fr-FR" dirty="0" smtClean="0">
                <a:solidFill>
                  <a:schemeClr val="accent1"/>
                </a:solidFill>
              </a:rPr>
              <a:t>-Les hommes</a:t>
            </a:r>
          </a:p>
          <a:p>
            <a:r>
              <a:rPr lang="fr-FR" dirty="0">
                <a:solidFill>
                  <a:schemeClr val="accent1"/>
                </a:solidFill>
              </a:rPr>
              <a:t>	</a:t>
            </a:r>
            <a:r>
              <a:rPr lang="fr-FR" dirty="0" smtClean="0">
                <a:solidFill>
                  <a:schemeClr val="accent1"/>
                </a:solidFill>
              </a:rPr>
              <a:t>-Les soldats </a:t>
            </a:r>
          </a:p>
          <a:p>
            <a:r>
              <a:rPr lang="fr-FR" dirty="0">
                <a:solidFill>
                  <a:schemeClr val="accent1"/>
                </a:solidFill>
              </a:rPr>
              <a:t>	</a:t>
            </a:r>
            <a:r>
              <a:rPr lang="fr-FR" dirty="0" smtClean="0">
                <a:solidFill>
                  <a:schemeClr val="accent1"/>
                </a:solidFill>
              </a:rPr>
              <a:t>-Les femmes et les enfants restés à l’arrière</a:t>
            </a:r>
          </a:p>
          <a:p>
            <a:endParaRPr lang="fr-FR" dirty="0">
              <a:solidFill>
                <a:schemeClr val="accent1"/>
              </a:solidFill>
            </a:endParaRPr>
          </a:p>
          <a:p>
            <a:r>
              <a:rPr lang="fr-FR" sz="2000" b="1" dirty="0" smtClean="0">
                <a:solidFill>
                  <a:schemeClr val="accent1"/>
                </a:solidFill>
              </a:rPr>
              <a:t>Dans le but de :</a:t>
            </a:r>
            <a:endParaRPr lang="fr-FR" b="1" dirty="0" smtClean="0">
              <a:solidFill>
                <a:schemeClr val="accent1"/>
              </a:solidFill>
            </a:endParaRPr>
          </a:p>
          <a:p>
            <a:r>
              <a:rPr lang="fr-FR" dirty="0">
                <a:solidFill>
                  <a:schemeClr val="accent1"/>
                </a:solidFill>
              </a:rPr>
              <a:t>	</a:t>
            </a:r>
            <a:r>
              <a:rPr lang="fr-FR" dirty="0" smtClean="0">
                <a:solidFill>
                  <a:schemeClr val="accent1"/>
                </a:solidFill>
              </a:rPr>
              <a:t>-Mobiliser leur volontariat</a:t>
            </a:r>
          </a:p>
          <a:p>
            <a:r>
              <a:rPr lang="fr-FR" dirty="0">
                <a:solidFill>
                  <a:schemeClr val="accent1"/>
                </a:solidFill>
              </a:rPr>
              <a:t>	</a:t>
            </a:r>
            <a:r>
              <a:rPr lang="fr-FR" dirty="0" smtClean="0">
                <a:solidFill>
                  <a:schemeClr val="accent1"/>
                </a:solidFill>
              </a:rPr>
              <a:t>-Motiver</a:t>
            </a:r>
          </a:p>
          <a:p>
            <a:r>
              <a:rPr lang="fr-FR" dirty="0">
                <a:solidFill>
                  <a:schemeClr val="accent1"/>
                </a:solidFill>
              </a:rPr>
              <a:t>	</a:t>
            </a:r>
            <a:r>
              <a:rPr lang="fr-FR" dirty="0" smtClean="0">
                <a:solidFill>
                  <a:schemeClr val="accent1"/>
                </a:solidFill>
              </a:rPr>
              <a:t>-Supprimer le regard de souffrance sur la guerre</a:t>
            </a:r>
          </a:p>
          <a:p>
            <a:r>
              <a:rPr lang="fr-FR" dirty="0">
                <a:solidFill>
                  <a:schemeClr val="accent1"/>
                </a:solidFill>
              </a:rPr>
              <a:t>	</a:t>
            </a:r>
            <a:r>
              <a:rPr lang="fr-FR" dirty="0" smtClean="0">
                <a:solidFill>
                  <a:schemeClr val="accent1"/>
                </a:solidFill>
              </a:rPr>
              <a:t>-Renforcer les préjugés sur les ennemis</a:t>
            </a:r>
          </a:p>
          <a:p>
            <a:pPr algn="just"/>
            <a:r>
              <a:rPr lang="fr-FR" dirty="0">
                <a:solidFill>
                  <a:schemeClr val="accent1"/>
                </a:solidFill>
              </a:rPr>
              <a:t>	</a:t>
            </a:r>
            <a:r>
              <a:rPr lang="fr-FR" dirty="0" smtClean="0">
                <a:solidFill>
                  <a:schemeClr val="accent1"/>
                </a:solidFill>
              </a:rPr>
              <a:t>-Convaincre de suivre les idées menées</a:t>
            </a:r>
          </a:p>
          <a:p>
            <a:pPr algn="just"/>
            <a:r>
              <a:rPr lang="fr-FR" dirty="0">
                <a:solidFill>
                  <a:schemeClr val="accent1"/>
                </a:solidFill>
              </a:rPr>
              <a:t>	</a:t>
            </a:r>
            <a:r>
              <a:rPr lang="fr-FR" dirty="0" smtClean="0">
                <a:solidFill>
                  <a:schemeClr val="accent1"/>
                </a:solidFill>
              </a:rPr>
              <a:t>-Maintenir le </a:t>
            </a:r>
            <a:r>
              <a:rPr lang="fr-FR" dirty="0" err="1" smtClean="0">
                <a:solidFill>
                  <a:schemeClr val="accent1"/>
                </a:solidFill>
              </a:rPr>
              <a:t>propagandé</a:t>
            </a:r>
            <a:r>
              <a:rPr lang="fr-FR" dirty="0" smtClean="0">
                <a:solidFill>
                  <a:schemeClr val="accent1"/>
                </a:solidFill>
              </a:rPr>
              <a:t> dans un état qui lui fasse percevoir le monde dans lequel il vit comme naturel</a:t>
            </a:r>
          </a:p>
          <a:p>
            <a:pPr algn="just"/>
            <a:r>
              <a:rPr lang="fr-FR" dirty="0">
                <a:solidFill>
                  <a:schemeClr val="accent1"/>
                </a:solidFill>
              </a:rPr>
              <a:t>	</a:t>
            </a:r>
            <a:r>
              <a:rPr lang="fr-FR" dirty="0" smtClean="0">
                <a:solidFill>
                  <a:schemeClr val="accent1"/>
                </a:solidFill>
              </a:rPr>
              <a:t>-Provoquer un engagement jusqu’au sacrifice</a:t>
            </a:r>
          </a:p>
          <a:p>
            <a:pPr algn="just"/>
            <a:r>
              <a:rPr lang="fr-FR" dirty="0">
                <a:solidFill>
                  <a:schemeClr val="accent1"/>
                </a:solidFill>
              </a:rPr>
              <a:t>	</a:t>
            </a:r>
            <a:r>
              <a:rPr lang="fr-FR" dirty="0" smtClean="0">
                <a:solidFill>
                  <a:schemeClr val="accent1"/>
                </a:solidFill>
              </a:rPr>
              <a:t>-Inciter à des choix simples à un moment précis</a:t>
            </a:r>
          </a:p>
          <a:p>
            <a:pPr algn="just"/>
            <a:r>
              <a:rPr lang="fr-FR" dirty="0">
                <a:solidFill>
                  <a:schemeClr val="accent1"/>
                </a:solidFill>
              </a:rPr>
              <a:t>	</a:t>
            </a:r>
            <a:r>
              <a:rPr lang="fr-FR" dirty="0" smtClean="0">
                <a:solidFill>
                  <a:schemeClr val="accent1"/>
                </a:solidFill>
              </a:rPr>
              <a:t>-Contrôler l’individu</a:t>
            </a:r>
            <a:endParaRPr lang="fr-FR" dirty="0">
              <a:solidFill>
                <a:schemeClr val="accent1"/>
              </a:solidFill>
            </a:endParaRPr>
          </a:p>
          <a:p>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851" y="1066919"/>
            <a:ext cx="4222623" cy="5658316"/>
          </a:xfrm>
          <a:prstGeom prst="rect">
            <a:avLst/>
          </a:prstGeom>
        </p:spPr>
      </p:pic>
    </p:spTree>
    <p:extLst>
      <p:ext uri="{BB962C8B-B14F-4D97-AF65-F5344CB8AC3E}">
        <p14:creationId xmlns:p14="http://schemas.microsoft.com/office/powerpoint/2010/main" val="368320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61925"/>
            <a:ext cx="10515600" cy="574675"/>
          </a:xfrm>
        </p:spPr>
        <p:txBody>
          <a:bodyPr>
            <a:normAutofit/>
          </a:bodyPr>
          <a:lstStyle/>
          <a:p>
            <a:r>
              <a:rPr lang="fr-FR" sz="2400" u="sng" dirty="0">
                <a:solidFill>
                  <a:srgbClr val="FF0000"/>
                </a:solidFill>
              </a:rPr>
              <a:t>Séance </a:t>
            </a:r>
            <a:r>
              <a:rPr lang="fr-FR" sz="2400" u="sng" dirty="0" smtClean="0">
                <a:solidFill>
                  <a:srgbClr val="FF0000"/>
                </a:solidFill>
              </a:rPr>
              <a:t>2 </a:t>
            </a:r>
            <a:r>
              <a:rPr lang="fr-FR" sz="2400" u="sng" dirty="0">
                <a:solidFill>
                  <a:srgbClr val="FF0000"/>
                </a:solidFill>
              </a:rPr>
              <a:t>:</a:t>
            </a:r>
            <a:r>
              <a:rPr lang="fr-FR" sz="2400" dirty="0">
                <a:solidFill>
                  <a:srgbClr val="FF0000"/>
                </a:solidFill>
              </a:rPr>
              <a:t> </a:t>
            </a:r>
            <a:r>
              <a:rPr lang="fr-FR" sz="2400" dirty="0" smtClean="0">
                <a:solidFill>
                  <a:srgbClr val="FF0000"/>
                </a:solidFill>
              </a:rPr>
              <a:t>Par quels moyens ?</a:t>
            </a:r>
            <a:endParaRPr lang="fr-FR" sz="2400" dirty="0"/>
          </a:p>
        </p:txBody>
      </p:sp>
      <p:sp>
        <p:nvSpPr>
          <p:cNvPr id="3" name="ZoneTexte 2"/>
          <p:cNvSpPr txBox="1"/>
          <p:nvPr/>
        </p:nvSpPr>
        <p:spPr>
          <a:xfrm>
            <a:off x="381000" y="736600"/>
            <a:ext cx="11214100" cy="4801314"/>
          </a:xfrm>
          <a:prstGeom prst="rect">
            <a:avLst/>
          </a:prstGeom>
          <a:noFill/>
        </p:spPr>
        <p:txBody>
          <a:bodyPr wrap="square" rtlCol="0">
            <a:spAutoFit/>
          </a:bodyPr>
          <a:lstStyle/>
          <a:p>
            <a:r>
              <a:rPr lang="fr-FR" b="1" u="sng" dirty="0" smtClean="0">
                <a:solidFill>
                  <a:schemeClr val="accent1"/>
                </a:solidFill>
              </a:rPr>
              <a:t>Techniques d’influence, moyens de diffusion :</a:t>
            </a:r>
            <a:r>
              <a:rPr lang="fr-FR" dirty="0" smtClean="0">
                <a:solidFill>
                  <a:schemeClr val="accent1"/>
                </a:solidFill>
              </a:rPr>
              <a:t> Plusieurs techniques permettent de toucher des masses de gens. Le message à faire passer doit se répéter aussi bien visuellement qu’oralement. Plusieurs moyens de communication tels que :</a:t>
            </a:r>
          </a:p>
          <a:p>
            <a:r>
              <a:rPr lang="fr-FR" dirty="0">
                <a:solidFill>
                  <a:schemeClr val="accent1"/>
                </a:solidFill>
              </a:rPr>
              <a:t>	</a:t>
            </a:r>
            <a:r>
              <a:rPr lang="fr-FR" dirty="0" smtClean="0">
                <a:solidFill>
                  <a:schemeClr val="accent1"/>
                </a:solidFill>
              </a:rPr>
              <a:t>		-Journaux</a:t>
            </a:r>
          </a:p>
          <a:p>
            <a:r>
              <a:rPr lang="fr-FR" dirty="0">
                <a:solidFill>
                  <a:schemeClr val="accent1"/>
                </a:solidFill>
              </a:rPr>
              <a:t>	</a:t>
            </a:r>
            <a:r>
              <a:rPr lang="fr-FR" dirty="0" smtClean="0">
                <a:solidFill>
                  <a:schemeClr val="accent1"/>
                </a:solidFill>
              </a:rPr>
              <a:t>		-Cartes postales</a:t>
            </a:r>
          </a:p>
          <a:p>
            <a:r>
              <a:rPr lang="fr-FR" dirty="0">
                <a:solidFill>
                  <a:schemeClr val="accent1"/>
                </a:solidFill>
              </a:rPr>
              <a:t>	</a:t>
            </a:r>
            <a:r>
              <a:rPr lang="fr-FR" dirty="0" smtClean="0">
                <a:solidFill>
                  <a:schemeClr val="accent1"/>
                </a:solidFill>
              </a:rPr>
              <a:t>		-Publicités</a:t>
            </a:r>
          </a:p>
          <a:p>
            <a:r>
              <a:rPr lang="fr-FR" dirty="0">
                <a:solidFill>
                  <a:schemeClr val="accent1"/>
                </a:solidFill>
              </a:rPr>
              <a:t>	</a:t>
            </a:r>
            <a:r>
              <a:rPr lang="fr-FR" dirty="0" smtClean="0">
                <a:solidFill>
                  <a:schemeClr val="accent1"/>
                </a:solidFill>
              </a:rPr>
              <a:t>		-Radio</a:t>
            </a:r>
          </a:p>
          <a:p>
            <a:r>
              <a:rPr lang="fr-FR" dirty="0">
                <a:solidFill>
                  <a:schemeClr val="accent1"/>
                </a:solidFill>
              </a:rPr>
              <a:t>	</a:t>
            </a:r>
            <a:r>
              <a:rPr lang="fr-FR" dirty="0" smtClean="0">
                <a:solidFill>
                  <a:schemeClr val="accent1"/>
                </a:solidFill>
              </a:rPr>
              <a:t>		-Chansons</a:t>
            </a:r>
          </a:p>
          <a:p>
            <a:r>
              <a:rPr lang="fr-FR" dirty="0">
                <a:solidFill>
                  <a:schemeClr val="accent1"/>
                </a:solidFill>
              </a:rPr>
              <a:t>	</a:t>
            </a:r>
            <a:r>
              <a:rPr lang="fr-FR" dirty="0" smtClean="0">
                <a:solidFill>
                  <a:schemeClr val="accent1"/>
                </a:solidFill>
              </a:rPr>
              <a:t>			</a:t>
            </a:r>
            <a:r>
              <a:rPr lang="fr-FR" sz="1600" dirty="0" smtClean="0"/>
              <a:t>« Le Clairon » - Paul Déroulède, 1875 </a:t>
            </a:r>
            <a:r>
              <a:rPr lang="fr-FR" sz="1200" i="1" dirty="0"/>
              <a:t>https://www.youtube.com/watch?v=JfrYA5JxJOc</a:t>
            </a:r>
            <a:endParaRPr lang="fr-FR" i="1" dirty="0" smtClean="0"/>
          </a:p>
          <a:p>
            <a:r>
              <a:rPr lang="fr-FR" dirty="0">
                <a:solidFill>
                  <a:schemeClr val="accent1"/>
                </a:solidFill>
              </a:rPr>
              <a:t>	</a:t>
            </a:r>
            <a:r>
              <a:rPr lang="fr-FR" dirty="0" smtClean="0">
                <a:solidFill>
                  <a:schemeClr val="accent1"/>
                </a:solidFill>
              </a:rPr>
              <a:t>		-Poèmes</a:t>
            </a:r>
          </a:p>
          <a:p>
            <a:r>
              <a:rPr lang="fr-FR" dirty="0">
                <a:solidFill>
                  <a:schemeClr val="accent1"/>
                </a:solidFill>
              </a:rPr>
              <a:t>				</a:t>
            </a:r>
            <a:r>
              <a:rPr lang="fr-FR" dirty="0" smtClean="0"/>
              <a:t>« </a:t>
            </a:r>
            <a:r>
              <a:rPr lang="fr-FR" sz="1600" dirty="0" smtClean="0"/>
              <a:t>Petits pioupious, </a:t>
            </a:r>
            <a:r>
              <a:rPr lang="fr-FR" sz="1600" dirty="0"/>
              <a:t>soldats </a:t>
            </a:r>
            <a:r>
              <a:rPr lang="fr-FR" sz="1600" dirty="0" smtClean="0"/>
              <a:t>français » - Léon </a:t>
            </a:r>
            <a:r>
              <a:rPr lang="fr-FR" sz="1600" dirty="0"/>
              <a:t>Marquet </a:t>
            </a:r>
            <a:r>
              <a:rPr lang="fr-FR" sz="1600" dirty="0" smtClean="0"/>
              <a:t>- Musique </a:t>
            </a:r>
            <a:r>
              <a:rPr lang="fr-FR" sz="1600" dirty="0" err="1" smtClean="0"/>
              <a:t>A.Michalon</a:t>
            </a:r>
            <a:r>
              <a:rPr lang="fr-FR" sz="1600" dirty="0" smtClean="0"/>
              <a:t>, 1914</a:t>
            </a:r>
            <a:endParaRPr lang="fr-FR" dirty="0" smtClean="0">
              <a:solidFill>
                <a:schemeClr val="accent1"/>
              </a:solidFill>
            </a:endParaRPr>
          </a:p>
          <a:p>
            <a:r>
              <a:rPr lang="fr-FR" dirty="0">
                <a:solidFill>
                  <a:schemeClr val="accent1"/>
                </a:solidFill>
              </a:rPr>
              <a:t>	</a:t>
            </a:r>
            <a:r>
              <a:rPr lang="fr-FR" dirty="0" smtClean="0">
                <a:solidFill>
                  <a:schemeClr val="accent1"/>
                </a:solidFill>
              </a:rPr>
              <a:t>		-Bandes dessinées</a:t>
            </a:r>
          </a:p>
          <a:p>
            <a:r>
              <a:rPr lang="fr-FR" dirty="0">
                <a:solidFill>
                  <a:schemeClr val="accent1"/>
                </a:solidFill>
              </a:rPr>
              <a:t>	</a:t>
            </a:r>
            <a:r>
              <a:rPr lang="fr-FR" dirty="0" smtClean="0">
                <a:solidFill>
                  <a:schemeClr val="accent1"/>
                </a:solidFill>
              </a:rPr>
              <a:t>		-Discours</a:t>
            </a:r>
          </a:p>
          <a:p>
            <a:r>
              <a:rPr lang="fr-FR" dirty="0">
                <a:solidFill>
                  <a:schemeClr val="accent1"/>
                </a:solidFill>
              </a:rPr>
              <a:t>	</a:t>
            </a:r>
            <a:r>
              <a:rPr lang="fr-FR" dirty="0" smtClean="0">
                <a:solidFill>
                  <a:schemeClr val="accent1"/>
                </a:solidFill>
              </a:rPr>
              <a:t>			</a:t>
            </a:r>
            <a:r>
              <a:rPr lang="fr-FR" sz="1600" dirty="0" smtClean="0"/>
              <a:t>Discours d’Ernest Lavisse, de l’Académie Française – « A ceux qui se battent »</a:t>
            </a:r>
            <a:endParaRPr lang="fr-FR" dirty="0" smtClean="0"/>
          </a:p>
          <a:p>
            <a:r>
              <a:rPr lang="fr-FR" dirty="0">
                <a:solidFill>
                  <a:schemeClr val="accent1"/>
                </a:solidFill>
              </a:rPr>
              <a:t>	</a:t>
            </a:r>
            <a:r>
              <a:rPr lang="fr-FR" dirty="0" smtClean="0">
                <a:solidFill>
                  <a:schemeClr val="accent1"/>
                </a:solidFill>
              </a:rPr>
              <a:t>		-Education à l’école</a:t>
            </a:r>
          </a:p>
          <a:p>
            <a:r>
              <a:rPr lang="fr-FR" dirty="0">
                <a:solidFill>
                  <a:schemeClr val="accent1"/>
                </a:solidFill>
              </a:rPr>
              <a:t>	</a:t>
            </a:r>
            <a:r>
              <a:rPr lang="fr-FR" dirty="0" smtClean="0">
                <a:solidFill>
                  <a:schemeClr val="accent1"/>
                </a:solidFill>
              </a:rPr>
              <a:t>		-Caricatures</a:t>
            </a:r>
          </a:p>
          <a:p>
            <a:pPr algn="just"/>
            <a:r>
              <a:rPr lang="fr-FR" dirty="0">
                <a:solidFill>
                  <a:schemeClr val="accent1"/>
                </a:solidFill>
              </a:rPr>
              <a:t>	</a:t>
            </a:r>
            <a:r>
              <a:rPr lang="fr-FR" dirty="0" smtClean="0">
                <a:solidFill>
                  <a:schemeClr val="accent1"/>
                </a:solidFill>
              </a:rPr>
              <a:t>		-Affiches</a:t>
            </a:r>
          </a:p>
        </p:txBody>
      </p:sp>
    </p:spTree>
    <p:extLst>
      <p:ext uri="{BB962C8B-B14F-4D97-AF65-F5344CB8AC3E}">
        <p14:creationId xmlns:p14="http://schemas.microsoft.com/office/powerpoint/2010/main" val="245169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6744" y="0"/>
            <a:ext cx="10515600" cy="1325563"/>
          </a:xfrm>
        </p:spPr>
        <p:txBody>
          <a:bodyPr/>
          <a:lstStyle/>
          <a:p>
            <a:pPr algn="ctr"/>
            <a:r>
              <a:rPr lang="fr-FR" u="sng" dirty="0" smtClean="0">
                <a:solidFill>
                  <a:srgbClr val="FF0000"/>
                </a:solidFill>
              </a:rPr>
              <a:t>Journaux</a:t>
            </a:r>
            <a:endParaRPr lang="fr-FR" u="sng" dirty="0">
              <a:solidFill>
                <a:srgbClr val="FF00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288" y="1517448"/>
            <a:ext cx="3706512" cy="4937073"/>
          </a:xfrm>
          <a:prstGeom prst="rect">
            <a:avLst/>
          </a:prstGeom>
        </p:spPr>
      </p:pic>
      <p:sp>
        <p:nvSpPr>
          <p:cNvPr id="4" name="ZoneTexte 3"/>
          <p:cNvSpPr txBox="1"/>
          <p:nvPr/>
        </p:nvSpPr>
        <p:spPr>
          <a:xfrm>
            <a:off x="8027344" y="5254192"/>
            <a:ext cx="3175000" cy="1200329"/>
          </a:xfrm>
          <a:prstGeom prst="rect">
            <a:avLst/>
          </a:prstGeom>
          <a:noFill/>
        </p:spPr>
        <p:txBody>
          <a:bodyPr wrap="square" rtlCol="0">
            <a:spAutoFit/>
          </a:bodyPr>
          <a:lstStyle/>
          <a:p>
            <a:r>
              <a:rPr lang="fr-FR" i="1" dirty="0" smtClean="0"/>
              <a:t>Affiche « Ordre de mobilisation générale », 2/08/1914, conservée aux Archives nationales</a:t>
            </a:r>
            <a:endParaRPr lang="fr-FR" i="1" dirty="0"/>
          </a:p>
        </p:txBody>
      </p:sp>
    </p:spTree>
    <p:extLst>
      <p:ext uri="{BB962C8B-B14F-4D97-AF65-F5344CB8AC3E}">
        <p14:creationId xmlns:p14="http://schemas.microsoft.com/office/powerpoint/2010/main" val="327673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2800" y="0"/>
            <a:ext cx="10515600" cy="1325563"/>
          </a:xfrm>
        </p:spPr>
        <p:txBody>
          <a:bodyPr/>
          <a:lstStyle/>
          <a:p>
            <a:pPr algn="ctr"/>
            <a:r>
              <a:rPr lang="fr-FR" u="sng" dirty="0" smtClean="0">
                <a:solidFill>
                  <a:srgbClr val="FF0000"/>
                </a:solidFill>
              </a:rPr>
              <a:t>Cartes postales</a:t>
            </a:r>
            <a:endParaRPr lang="fr-FR" u="sng" dirty="0">
              <a:solidFill>
                <a:srgbClr val="FF00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631" y="1325563"/>
            <a:ext cx="3309937" cy="5006627"/>
          </a:xfrm>
          <a:prstGeom prst="rect">
            <a:avLst/>
          </a:prstGeom>
        </p:spPr>
      </p:pic>
      <p:sp>
        <p:nvSpPr>
          <p:cNvPr id="4" name="ZoneTexte 3"/>
          <p:cNvSpPr txBox="1"/>
          <p:nvPr/>
        </p:nvSpPr>
        <p:spPr>
          <a:xfrm>
            <a:off x="7725568" y="5962858"/>
            <a:ext cx="3102837" cy="369332"/>
          </a:xfrm>
          <a:prstGeom prst="rect">
            <a:avLst/>
          </a:prstGeom>
          <a:noFill/>
        </p:spPr>
        <p:txBody>
          <a:bodyPr wrap="none" rtlCol="0">
            <a:spAutoFit/>
          </a:bodyPr>
          <a:lstStyle/>
          <a:p>
            <a:r>
              <a:rPr lang="fr-FR" i="1" dirty="0" smtClean="0"/>
              <a:t>Carte postale – Fauvette - 1023</a:t>
            </a:r>
            <a:endParaRPr lang="fr-FR" i="1" dirty="0"/>
          </a:p>
        </p:txBody>
      </p:sp>
    </p:spTree>
    <p:extLst>
      <p:ext uri="{BB962C8B-B14F-4D97-AF65-F5344CB8AC3E}">
        <p14:creationId xmlns:p14="http://schemas.microsoft.com/office/powerpoint/2010/main" val="48591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5400"/>
            <a:ext cx="10515600" cy="1325563"/>
          </a:xfrm>
        </p:spPr>
        <p:txBody>
          <a:bodyPr/>
          <a:lstStyle/>
          <a:p>
            <a:pPr algn="ctr"/>
            <a:r>
              <a:rPr lang="fr-FR" u="sng" dirty="0" smtClean="0">
                <a:solidFill>
                  <a:srgbClr val="FF0000"/>
                </a:solidFill>
              </a:rPr>
              <a:t>Publicités</a:t>
            </a:r>
            <a:endParaRPr lang="fr-FR" u="sng" dirty="0">
              <a:solidFill>
                <a:srgbClr val="FF00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792" y="1371600"/>
            <a:ext cx="3582416" cy="5320420"/>
          </a:xfrm>
          <a:prstGeom prst="rect">
            <a:avLst/>
          </a:prstGeom>
        </p:spPr>
      </p:pic>
    </p:spTree>
    <p:extLst>
      <p:ext uri="{BB962C8B-B14F-4D97-AF65-F5344CB8AC3E}">
        <p14:creationId xmlns:p14="http://schemas.microsoft.com/office/powerpoint/2010/main" val="19555474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404</Words>
  <Application>Microsoft Office PowerPoint</Application>
  <PresentationFormat>Grand écran</PresentationFormat>
  <Paragraphs>102</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Wingdings</vt:lpstr>
      <vt:lpstr>Thème Office</vt:lpstr>
      <vt:lpstr>La propagande d’Etat</vt:lpstr>
      <vt:lpstr>Séquence 1 : Importance de la propagande pour mobiliser une nation. Objectif : Produire une affiche de propagande.</vt:lpstr>
      <vt:lpstr>Séance 1 : Quoi ? Quand ? Pourquoi ?</vt:lpstr>
      <vt:lpstr>Présentation PowerPoint</vt:lpstr>
      <vt:lpstr>Présentation PowerPoint</vt:lpstr>
      <vt:lpstr>Séance 2 : Par quels moyens ?</vt:lpstr>
      <vt:lpstr>Journaux</vt:lpstr>
      <vt:lpstr>Cartes postales</vt:lpstr>
      <vt:lpstr>Publicités</vt:lpstr>
      <vt:lpstr>Radio</vt:lpstr>
      <vt:lpstr>Bandes dessinées</vt:lpstr>
      <vt:lpstr>Caricatures</vt:lpstr>
      <vt:lpstr>Affiches</vt:lpstr>
      <vt:lpstr>Présentation PowerPoint</vt:lpstr>
      <vt:lpstr>Séance 3 : Comment manipuler ?</vt:lpstr>
      <vt:lpstr>A vous de réaliser une affiche de propagande…</vt:lpstr>
      <vt:lpstr>Présentation PowerPoint</vt:lpstr>
    </vt:vector>
  </TitlesOfParts>
  <Company>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propagande d’Etat</dc:title>
  <dc:creator>proftest</dc:creator>
  <cp:lastModifiedBy>proftest</cp:lastModifiedBy>
  <cp:revision>21</cp:revision>
  <dcterms:created xsi:type="dcterms:W3CDTF">2016-10-04T13:36:53Z</dcterms:created>
  <dcterms:modified xsi:type="dcterms:W3CDTF">2016-10-06T09:39:10Z</dcterms:modified>
</cp:coreProperties>
</file>