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1"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6187" autoAdjust="0"/>
  </p:normalViewPr>
  <p:slideViewPr>
    <p:cSldViewPr snapToGrid="0">
      <p:cViewPr varScale="1">
        <p:scale>
          <a:sx n="64" d="100"/>
          <a:sy n="64" d="100"/>
        </p:scale>
        <p:origin x="-5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smtClean="0"/>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smtClean="0"/>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A61015F-7CC6-4D0A-9D87-873EA4C304CC}"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smtClean="0"/>
              <a:t>Modifiez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smtClean="0"/>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5C68B11-C5A8-448C-8CE9-B1A273C79CFC}"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7616CA0-919D-4A49-9C8A-62FDFB3A5183}"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1/26/2016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FR" sz="8000" dirty="0" smtClean="0"/>
              <a:t>Vision de l’autre</a:t>
            </a:r>
            <a:endParaRPr lang="fr-FR" sz="8000" dirty="0"/>
          </a:p>
        </p:txBody>
      </p:sp>
      <p:sp>
        <p:nvSpPr>
          <p:cNvPr id="3" name="Sous-titre 2"/>
          <p:cNvSpPr>
            <a:spLocks noGrp="1"/>
          </p:cNvSpPr>
          <p:nvPr>
            <p:ph type="subTitle" idx="1"/>
          </p:nvPr>
        </p:nvSpPr>
        <p:spPr/>
        <p:txBody>
          <a:bodyPr/>
          <a:lstStyle/>
          <a:p>
            <a:r>
              <a:rPr lang="fr-FR" dirty="0" smtClean="0"/>
              <a:t>Vue des Allemands par les Français</a:t>
            </a:r>
            <a:endParaRPr lang="fr-FR" dirty="0"/>
          </a:p>
        </p:txBody>
      </p:sp>
    </p:spTree>
    <p:extLst>
      <p:ext uri="{BB962C8B-B14F-4D97-AF65-F5344CB8AC3E}">
        <p14:creationId xmlns:p14="http://schemas.microsoft.com/office/powerpoint/2010/main" xmlns="" val="1368879644"/>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stretch>
            <a:fillRect/>
          </a:stretch>
        </p:blipFill>
        <p:spPr>
          <a:xfrm>
            <a:off x="1749287" y="209758"/>
            <a:ext cx="8383588" cy="6030912"/>
          </a:xfrm>
          <a:prstGeom prst="rect">
            <a:avLst/>
          </a:prstGeom>
        </p:spPr>
      </p:pic>
    </p:spTree>
    <p:extLst>
      <p:ext uri="{BB962C8B-B14F-4D97-AF65-F5344CB8AC3E}">
        <p14:creationId xmlns:p14="http://schemas.microsoft.com/office/powerpoint/2010/main" xmlns="" val="102436153"/>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2"/>
          <a:stretch>
            <a:fillRect/>
          </a:stretch>
        </p:blipFill>
        <p:spPr>
          <a:xfrm>
            <a:off x="4591050" y="0"/>
            <a:ext cx="7600950" cy="5467350"/>
          </a:xfrm>
          <a:prstGeom prst="rect">
            <a:avLst/>
          </a:prstGeom>
        </p:spPr>
      </p:pic>
      <p:sp>
        <p:nvSpPr>
          <p:cNvPr id="5" name="ZoneTexte 4"/>
          <p:cNvSpPr txBox="1"/>
          <p:nvPr/>
        </p:nvSpPr>
        <p:spPr>
          <a:xfrm>
            <a:off x="605928" y="1079653"/>
            <a:ext cx="3150824" cy="923330"/>
          </a:xfrm>
          <a:prstGeom prst="rect">
            <a:avLst/>
          </a:prstGeom>
          <a:noFill/>
        </p:spPr>
        <p:txBody>
          <a:bodyPr wrap="square" rtlCol="0">
            <a:spAutoFit/>
          </a:bodyPr>
          <a:lstStyle/>
          <a:p>
            <a:r>
              <a:rPr lang="fr-FR" dirty="0" smtClean="0"/>
              <a:t>Pour des primaires: Selon vous le soldat est Allemand ou Français ? </a:t>
            </a:r>
          </a:p>
        </p:txBody>
      </p:sp>
      <p:sp>
        <p:nvSpPr>
          <p:cNvPr id="7" name="ZoneTexte 6"/>
          <p:cNvSpPr txBox="1"/>
          <p:nvPr/>
        </p:nvSpPr>
        <p:spPr>
          <a:xfrm>
            <a:off x="821635" y="2994991"/>
            <a:ext cx="2597426" cy="1200329"/>
          </a:xfrm>
          <a:prstGeom prst="rect">
            <a:avLst/>
          </a:prstGeom>
          <a:noFill/>
        </p:spPr>
        <p:txBody>
          <a:bodyPr wrap="square" rtlCol="0">
            <a:spAutoFit/>
          </a:bodyPr>
          <a:lstStyle/>
          <a:p>
            <a:r>
              <a:rPr lang="fr-FR" dirty="0" smtClean="0"/>
              <a:t>C’est un Allemand, il est reconnaissable à son casque (prussien) et à l’aigle derrière lui.</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3"/>
          <a:stretch>
            <a:fillRect/>
          </a:stretch>
        </p:blipFill>
        <p:spPr>
          <a:xfrm>
            <a:off x="5901560" y="446183"/>
            <a:ext cx="8912454" cy="6411817"/>
          </a:xfrm>
          <a:prstGeom prst="rect">
            <a:avLst/>
          </a:prstGeom>
        </p:spPr>
        <p:style>
          <a:lnRef idx="2">
            <a:schemeClr val="accent1">
              <a:shade val="50000"/>
            </a:schemeClr>
          </a:lnRef>
          <a:fillRef idx="1">
            <a:schemeClr val="accent1"/>
          </a:fillRef>
          <a:effectRef idx="0">
            <a:schemeClr val="accent1"/>
          </a:effectRef>
          <a:fontRef idx="minor">
            <a:schemeClr val="lt1"/>
          </a:fontRef>
        </p:style>
      </p:pic>
      <p:cxnSp>
        <p:nvCxnSpPr>
          <p:cNvPr id="6" name="Connecteur droit avec flèche 5"/>
          <p:cNvCxnSpPr/>
          <p:nvPr/>
        </p:nvCxnSpPr>
        <p:spPr>
          <a:xfrm>
            <a:off x="4252511" y="3955055"/>
            <a:ext cx="2491189" cy="25092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Connecteur droit avec flèche 8"/>
          <p:cNvCxnSpPr/>
          <p:nvPr/>
        </p:nvCxnSpPr>
        <p:spPr>
          <a:xfrm>
            <a:off x="4241494" y="3955055"/>
            <a:ext cx="3365806" cy="25092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ZoneTexte 11"/>
          <p:cNvSpPr txBox="1"/>
          <p:nvPr/>
        </p:nvSpPr>
        <p:spPr>
          <a:xfrm>
            <a:off x="870333" y="1652530"/>
            <a:ext cx="4062317" cy="2585323"/>
          </a:xfrm>
          <a:prstGeom prst="rect">
            <a:avLst/>
          </a:prstGeom>
          <a:noFill/>
        </p:spPr>
        <p:txBody>
          <a:bodyPr wrap="square" rtlCol="0">
            <a:spAutoFit/>
          </a:bodyPr>
          <a:lstStyle/>
          <a:p>
            <a:r>
              <a:rPr lang="fr-FR" dirty="0" smtClean="0"/>
              <a:t>On remarque que les Allemands sont moqués par les Français car ils exagèrent leur accent.</a:t>
            </a:r>
          </a:p>
          <a:p>
            <a:r>
              <a:rPr lang="fr-FR" dirty="0" smtClean="0"/>
              <a:t>En cours on peut montrer grâce a cette image que les Français se </a:t>
            </a:r>
            <a:r>
              <a:rPr lang="fr-FR" dirty="0" smtClean="0"/>
              <a:t>moquent </a:t>
            </a:r>
            <a:r>
              <a:rPr lang="fr-FR" dirty="0" smtClean="0"/>
              <a:t>des Allemands afin de les rendre ridicules aux yeux des Français et donc « faciles » à battre.</a:t>
            </a:r>
          </a:p>
          <a:p>
            <a:endParaRPr lang="fr-FR" dirty="0"/>
          </a:p>
        </p:txBody>
      </p:sp>
    </p:spTree>
    <p:extLst>
      <p:ext uri="{BB962C8B-B14F-4D97-AF65-F5344CB8AC3E}">
        <p14:creationId xmlns:p14="http://schemas.microsoft.com/office/powerpoint/2010/main" xmlns="" val="276911401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3"/>
          <p:cNvPicPr>
            <a:picLocks noGrp="1" noChangeAspect="1"/>
          </p:cNvPicPr>
          <p:nvPr>
            <p:ph idx="4294967295"/>
          </p:nvPr>
        </p:nvPicPr>
        <p:blipFill>
          <a:blip r:embed="rId2"/>
          <a:stretch>
            <a:fillRect/>
          </a:stretch>
        </p:blipFill>
        <p:spPr>
          <a:xfrm>
            <a:off x="4591050" y="0"/>
            <a:ext cx="7600950" cy="5467350"/>
          </a:xfrm>
          <a:prstGeom prst="rect">
            <a:avLst/>
          </a:prstGeom>
        </p:spPr>
      </p:pic>
      <p:sp>
        <p:nvSpPr>
          <p:cNvPr id="9" name="ZoneTexte 8"/>
          <p:cNvSpPr txBox="1"/>
          <p:nvPr/>
        </p:nvSpPr>
        <p:spPr>
          <a:xfrm>
            <a:off x="749147" y="1079653"/>
            <a:ext cx="3591499" cy="923330"/>
          </a:xfrm>
          <a:prstGeom prst="rect">
            <a:avLst/>
          </a:prstGeom>
          <a:noFill/>
        </p:spPr>
        <p:txBody>
          <a:bodyPr wrap="square" rtlCol="0">
            <a:spAutoFit/>
          </a:bodyPr>
          <a:lstStyle/>
          <a:p>
            <a:r>
              <a:rPr lang="fr-FR" dirty="0" smtClean="0"/>
              <a:t>En devoir, on peut demander d’observer les dates.</a:t>
            </a:r>
          </a:p>
          <a:p>
            <a:endParaRPr lang="fr-FR" dirty="0" smtClean="0"/>
          </a:p>
        </p:txBody>
      </p:sp>
      <p:sp>
        <p:nvSpPr>
          <p:cNvPr id="11" name="Flèche droite 10"/>
          <p:cNvSpPr/>
          <p:nvPr/>
        </p:nvSpPr>
        <p:spPr>
          <a:xfrm rot="1095170">
            <a:off x="9290375" y="4716166"/>
            <a:ext cx="1292347" cy="40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96347" y="2849218"/>
            <a:ext cx="3299791" cy="2031325"/>
          </a:xfrm>
          <a:prstGeom prst="rect">
            <a:avLst/>
          </a:prstGeom>
          <a:noFill/>
        </p:spPr>
        <p:txBody>
          <a:bodyPr wrap="square" rtlCol="0">
            <a:spAutoFit/>
          </a:bodyPr>
          <a:lstStyle/>
          <a:p>
            <a:r>
              <a:rPr lang="fr-FR" dirty="0" smtClean="0"/>
              <a:t>Attentes de réponse</a:t>
            </a:r>
          </a:p>
          <a:p>
            <a:r>
              <a:rPr lang="fr-FR" dirty="0" smtClean="0"/>
              <a:t>Primaire: Ce n’est pas la fin de le guerre.</a:t>
            </a:r>
          </a:p>
          <a:p>
            <a:endParaRPr lang="fr-FR" dirty="0" smtClean="0"/>
          </a:p>
          <a:p>
            <a:r>
              <a:rPr lang="fr-FR" dirty="0" smtClean="0"/>
              <a:t>Collège/Lycée : donc on a une idée de propagande.</a:t>
            </a:r>
          </a:p>
          <a:p>
            <a:endParaRPr lang="fr-FR" dirty="0" smtClean="0"/>
          </a:p>
        </p:txBody>
      </p:sp>
      <p:sp>
        <p:nvSpPr>
          <p:cNvPr id="13" name="Flèche vers le bas 12"/>
          <p:cNvSpPr/>
          <p:nvPr/>
        </p:nvSpPr>
        <p:spPr>
          <a:xfrm rot="3202662">
            <a:off x="7355051" y="4219712"/>
            <a:ext cx="316400" cy="930490"/>
          </a:xfrm>
          <a:prstGeom prst="downArrow">
            <a:avLst>
              <a:gd name="adj1" fmla="val 50000"/>
              <a:gd name="adj2" fmla="val 522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stretch>
            <a:fillRect/>
          </a:stretch>
        </p:blipFill>
        <p:spPr>
          <a:xfrm>
            <a:off x="3807867" y="0"/>
            <a:ext cx="8384133" cy="6031484"/>
          </a:xfrm>
          <a:prstGeom prst="rect">
            <a:avLst/>
          </a:prstGeom>
        </p:spPr>
      </p:pic>
      <p:sp>
        <p:nvSpPr>
          <p:cNvPr id="3" name="ZoneTexte 2"/>
          <p:cNvSpPr txBox="1"/>
          <p:nvPr/>
        </p:nvSpPr>
        <p:spPr>
          <a:xfrm>
            <a:off x="418640" y="363557"/>
            <a:ext cx="2875403" cy="6186309"/>
          </a:xfrm>
          <a:prstGeom prst="rect">
            <a:avLst/>
          </a:prstGeom>
          <a:noFill/>
        </p:spPr>
        <p:txBody>
          <a:bodyPr wrap="square" rtlCol="0">
            <a:spAutoFit/>
          </a:bodyPr>
          <a:lstStyle/>
          <a:p>
            <a:r>
              <a:rPr lang="fr-FR" dirty="0" smtClean="0"/>
              <a:t>Pour Collège/Lycée : Justifiez qu’en 1915 l’Allemagne est dite écrasée.</a:t>
            </a:r>
          </a:p>
          <a:p>
            <a:endParaRPr lang="fr-FR" dirty="0" smtClean="0"/>
          </a:p>
          <a:p>
            <a:r>
              <a:rPr lang="fr-FR" dirty="0" smtClean="0"/>
              <a:t>Réponses :</a:t>
            </a:r>
          </a:p>
          <a:p>
            <a:r>
              <a:rPr lang="fr-FR" dirty="0" smtClean="0"/>
              <a:t>Collège/Lycée : </a:t>
            </a:r>
            <a:r>
              <a:rPr lang="fr-FR" dirty="0" smtClean="0"/>
              <a:t>C’était ce qu’affirmaient les autorités pour </a:t>
            </a:r>
            <a:r>
              <a:rPr lang="fr-FR" dirty="0" smtClean="0"/>
              <a:t>« rassurer » la </a:t>
            </a:r>
            <a:r>
              <a:rPr lang="fr-FR" dirty="0" smtClean="0"/>
              <a:t>population. On </a:t>
            </a:r>
            <a:r>
              <a:rPr lang="fr-FR" dirty="0" smtClean="0"/>
              <a:t>rejoint l'idée de propagande.</a:t>
            </a:r>
          </a:p>
          <a:p>
            <a:endParaRPr lang="fr-FR" dirty="0" smtClean="0"/>
          </a:p>
          <a:p>
            <a:r>
              <a:rPr lang="fr-FR" dirty="0" smtClean="0"/>
              <a:t>Lycée : En composition, montez que cette image reflète la propagande à l'époque. (avec un corrigé on peut avoir en ouverture l'idée de propagande sur d'autres types de « médias » (affiches, radios...) ou ouverture sur la censure des lettres de poilus).</a:t>
            </a:r>
          </a:p>
          <a:p>
            <a:endParaRPr lang="fr-FR" dirty="0" smtClean="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03383" y="0"/>
            <a:ext cx="9849080" cy="646331"/>
          </a:xfrm>
          <a:prstGeom prst="rect">
            <a:avLst/>
          </a:prstGeom>
          <a:noFill/>
        </p:spPr>
        <p:txBody>
          <a:bodyPr wrap="square" rtlCol="0">
            <a:spAutoFit/>
          </a:bodyPr>
          <a:lstStyle/>
          <a:p>
            <a:r>
              <a:rPr lang="fr-FR" dirty="0" smtClean="0"/>
              <a:t>En cours, on peut dire que la première guerre mondiale est une guerre idéologique et l’illustrer avec cette image grâce à l’opposition entre la Civilisation et la barbarie.</a:t>
            </a:r>
            <a:endParaRPr lang="fr-FR" dirty="0"/>
          </a:p>
        </p:txBody>
      </p:sp>
      <p:pic>
        <p:nvPicPr>
          <p:cNvPr id="6" name="Espace réservé du contenu 3"/>
          <p:cNvPicPr>
            <a:picLocks noChangeAspect="1"/>
          </p:cNvPicPr>
          <p:nvPr/>
        </p:nvPicPr>
        <p:blipFill>
          <a:blip r:embed="rId2"/>
          <a:stretch>
            <a:fillRect/>
          </a:stretch>
        </p:blipFill>
        <p:spPr>
          <a:xfrm>
            <a:off x="2254489" y="1035837"/>
            <a:ext cx="7863452" cy="5656910"/>
          </a:xfrm>
          <a:prstGeom prst="rect">
            <a:avLst/>
          </a:prstGeom>
        </p:spPr>
      </p:pic>
      <p:sp>
        <p:nvSpPr>
          <p:cNvPr id="8" name="ZoneTexte 7"/>
          <p:cNvSpPr txBox="1"/>
          <p:nvPr/>
        </p:nvSpPr>
        <p:spPr>
          <a:xfrm>
            <a:off x="3283027" y="5067759"/>
            <a:ext cx="1432192" cy="369332"/>
          </a:xfrm>
          <a:prstGeom prst="rect">
            <a:avLst/>
          </a:prstGeom>
          <a:solidFill>
            <a:srgbClr val="FFFF00"/>
          </a:solidFill>
        </p:spPr>
        <p:txBody>
          <a:bodyPr wrap="square" rtlCol="0">
            <a:spAutoFit/>
          </a:bodyPr>
          <a:lstStyle/>
          <a:p>
            <a:r>
              <a:rPr lang="fr-FR" dirty="0" smtClean="0"/>
              <a:t>Barbarie</a:t>
            </a:r>
            <a:endParaRPr lang="fr-FR" dirty="0"/>
          </a:p>
        </p:txBody>
      </p:sp>
      <p:sp>
        <p:nvSpPr>
          <p:cNvPr id="9" name="Flèche vers le bas 8"/>
          <p:cNvSpPr/>
          <p:nvPr/>
        </p:nvSpPr>
        <p:spPr>
          <a:xfrm rot="21122531">
            <a:off x="3569464" y="5541484"/>
            <a:ext cx="473725" cy="594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20436506">
            <a:off x="8448844" y="5642480"/>
            <a:ext cx="519979" cy="635291"/>
          </a:xfrm>
          <a:prstGeom prst="downArrow">
            <a:avLst>
              <a:gd name="adj1" fmla="val 50000"/>
              <a:gd name="adj2" fmla="val 7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711808" y="5045725"/>
            <a:ext cx="1465244" cy="369332"/>
          </a:xfrm>
          <a:prstGeom prst="rect">
            <a:avLst/>
          </a:prstGeom>
          <a:solidFill>
            <a:srgbClr val="FFFF00"/>
          </a:solidFill>
        </p:spPr>
        <p:txBody>
          <a:bodyPr wrap="square" rtlCol="0">
            <a:spAutoFit/>
          </a:bodyPr>
          <a:lstStyle/>
          <a:p>
            <a:r>
              <a:rPr lang="fr-FR" dirty="0" smtClean="0"/>
              <a:t>Civilisation</a:t>
            </a:r>
            <a:endParaRPr lang="fr-FR" dirty="0"/>
          </a:p>
        </p:txBody>
      </p:sp>
      <p:sp>
        <p:nvSpPr>
          <p:cNvPr id="14" name="ZoneTexte 13"/>
          <p:cNvSpPr txBox="1"/>
          <p:nvPr/>
        </p:nvSpPr>
        <p:spPr>
          <a:xfrm>
            <a:off x="0" y="583097"/>
            <a:ext cx="12192000" cy="369332"/>
          </a:xfrm>
          <a:prstGeom prst="rect">
            <a:avLst/>
          </a:prstGeom>
          <a:noFill/>
        </p:spPr>
        <p:txBody>
          <a:bodyPr wrap="square" rtlCol="0">
            <a:spAutoFit/>
          </a:bodyPr>
          <a:lstStyle/>
          <a:p>
            <a:r>
              <a:rPr lang="fr-FR" dirty="0" smtClean="0"/>
              <a:t> On peut aussi donner cette image en exercice et demander </a:t>
            </a:r>
            <a:r>
              <a:rPr lang="fr-FR" smtClean="0"/>
              <a:t>en quoi </a:t>
            </a:r>
            <a:r>
              <a:rPr lang="fr-FR" dirty="0" smtClean="0"/>
              <a:t>cette image est représentative de cette guerre idéologique.</a:t>
            </a:r>
            <a:endParaRPr lang="fr-F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stretch>
            <a:fillRect/>
          </a:stretch>
        </p:blipFill>
        <p:spPr>
          <a:xfrm>
            <a:off x="3807867" y="0"/>
            <a:ext cx="8384133" cy="6031484"/>
          </a:xfrm>
          <a:prstGeom prst="rect">
            <a:avLst/>
          </a:prstGeom>
        </p:spPr>
      </p:pic>
      <p:sp>
        <p:nvSpPr>
          <p:cNvPr id="3" name="ZoneTexte 2"/>
          <p:cNvSpPr txBox="1"/>
          <p:nvPr/>
        </p:nvSpPr>
        <p:spPr>
          <a:xfrm>
            <a:off x="768626" y="861391"/>
            <a:ext cx="2054087" cy="5355312"/>
          </a:xfrm>
          <a:prstGeom prst="rect">
            <a:avLst/>
          </a:prstGeom>
          <a:noFill/>
        </p:spPr>
        <p:txBody>
          <a:bodyPr wrap="square" rtlCol="0">
            <a:spAutoFit/>
          </a:bodyPr>
          <a:lstStyle/>
          <a:p>
            <a:r>
              <a:rPr lang="fr-FR" dirty="0" smtClean="0"/>
              <a:t>Cette opposition est appuyée car on voit un jeu de lumière; la partie où se trouve le Civilisation est beaucoup plus claire que la partie où est représentée l’Allemagne.  De plus le soldat Allemand est plein de clichés, c’est un homme rond, barbu, au regard noir et qui fume alors que la France est représentée pas une belle femme légère et souriante.</a:t>
            </a:r>
            <a:endParaRPr lang="fr-FR"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2"/>
          <a:stretch>
            <a:fillRect/>
          </a:stretch>
        </p:blipFill>
        <p:spPr>
          <a:xfrm>
            <a:off x="3807867" y="0"/>
            <a:ext cx="8384133" cy="6031484"/>
          </a:xfrm>
          <a:prstGeom prst="rect">
            <a:avLst/>
          </a:prstGeom>
        </p:spPr>
      </p:pic>
      <p:sp>
        <p:nvSpPr>
          <p:cNvPr id="3" name="ZoneTexte 2"/>
          <p:cNvSpPr txBox="1"/>
          <p:nvPr/>
        </p:nvSpPr>
        <p:spPr>
          <a:xfrm>
            <a:off x="437323" y="543339"/>
            <a:ext cx="2928730" cy="2862322"/>
          </a:xfrm>
          <a:prstGeom prst="rect">
            <a:avLst/>
          </a:prstGeom>
          <a:noFill/>
        </p:spPr>
        <p:txBody>
          <a:bodyPr wrap="square" rtlCol="0">
            <a:spAutoFit/>
          </a:bodyPr>
          <a:lstStyle/>
          <a:p>
            <a:r>
              <a:rPr lang="fr-FR" dirty="0" smtClean="0"/>
              <a:t>Pour les lycéens, on peut donner cette image en exercice et demander de repérer les différences entre les deux parties de l’image et en déduire que les Français avaient une représentation faussée </a:t>
            </a:r>
            <a:r>
              <a:rPr lang="fr-FR" smtClean="0"/>
              <a:t>des </a:t>
            </a:r>
            <a:r>
              <a:rPr lang="fr-FR" smtClean="0"/>
              <a:t>Allemands </a:t>
            </a:r>
            <a:r>
              <a:rPr lang="fr-FR" dirty="0" smtClean="0"/>
              <a:t>car l’Etat voulait encourager les jeunes à se battre.</a:t>
            </a:r>
            <a:endParaRPr lang="fr-FR" dirty="0"/>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86</TotalTime>
  <Words>308</Words>
  <Application>Microsoft Office PowerPoint</Application>
  <PresentationFormat>Personnalisé</PresentationFormat>
  <Paragraphs>23</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Intégral</vt:lpstr>
      <vt:lpstr>Vision de l’autre</vt:lpstr>
      <vt:lpstr>Diapositive 2</vt:lpstr>
      <vt:lpstr>Diapositive 3</vt:lpstr>
      <vt:lpstr>Diapositive 4</vt:lpstr>
      <vt:lpstr>Diapositive 5</vt:lpstr>
      <vt:lpstr>Diapositive 6</vt:lpstr>
      <vt:lpstr>Diapositive 7</vt:lpstr>
      <vt:lpstr>Diapositive 8</vt:lpstr>
      <vt:lpstr>Diapositive 9</vt:lpstr>
    </vt:vector>
  </TitlesOfParts>
  <Compan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de l’autre</dc:title>
  <dc:creator>proftest</dc:creator>
  <cp:lastModifiedBy>éric planque</cp:lastModifiedBy>
  <cp:revision>11</cp:revision>
  <dcterms:created xsi:type="dcterms:W3CDTF">2015-12-18T11:27:18Z</dcterms:created>
  <dcterms:modified xsi:type="dcterms:W3CDTF">2016-01-26T19:56:00Z</dcterms:modified>
</cp:coreProperties>
</file>