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9" r:id="rId4"/>
    <p:sldId id="258" r:id="rId5"/>
    <p:sldId id="262" r:id="rId6"/>
    <p:sldId id="265" r:id="rId7"/>
    <p:sldId id="257" r:id="rId8"/>
    <p:sldId id="260" r:id="rId9"/>
    <p:sldId id="261"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5DB1ADF-3379-42A1-96BE-1C9D74789501}" type="datetimeFigureOut">
              <a:rPr lang="fr-FR" smtClean="0"/>
              <a:t>09/12/2015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2EF57C-3B1B-4777-9F3F-B4F57F5F553E}" type="slidenum">
              <a:rPr lang="fr-FR" smtClean="0"/>
              <a:t>‹N°›</a:t>
            </a:fld>
            <a:endParaRPr lang="fr-FR"/>
          </a:p>
        </p:txBody>
      </p:sp>
    </p:spTree>
    <p:extLst>
      <p:ext uri="{BB962C8B-B14F-4D97-AF65-F5344CB8AC3E}">
        <p14:creationId xmlns:p14="http://schemas.microsoft.com/office/powerpoint/2010/main" val="1103118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5DB1ADF-3379-42A1-96BE-1C9D74789501}" type="datetimeFigureOut">
              <a:rPr lang="fr-FR" smtClean="0"/>
              <a:t>09/12/2015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2EF57C-3B1B-4777-9F3F-B4F57F5F553E}" type="slidenum">
              <a:rPr lang="fr-FR" smtClean="0"/>
              <a:t>‹N°›</a:t>
            </a:fld>
            <a:endParaRPr lang="fr-FR"/>
          </a:p>
        </p:txBody>
      </p:sp>
    </p:spTree>
    <p:extLst>
      <p:ext uri="{BB962C8B-B14F-4D97-AF65-F5344CB8AC3E}">
        <p14:creationId xmlns:p14="http://schemas.microsoft.com/office/powerpoint/2010/main" val="139214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5DB1ADF-3379-42A1-96BE-1C9D74789501}" type="datetimeFigureOut">
              <a:rPr lang="fr-FR" smtClean="0"/>
              <a:t>09/12/2015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2EF57C-3B1B-4777-9F3F-B4F57F5F553E}" type="slidenum">
              <a:rPr lang="fr-FR" smtClean="0"/>
              <a:t>‹N°›</a:t>
            </a:fld>
            <a:endParaRPr lang="fr-FR"/>
          </a:p>
        </p:txBody>
      </p:sp>
    </p:spTree>
    <p:extLst>
      <p:ext uri="{BB962C8B-B14F-4D97-AF65-F5344CB8AC3E}">
        <p14:creationId xmlns:p14="http://schemas.microsoft.com/office/powerpoint/2010/main" val="141123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5DB1ADF-3379-42A1-96BE-1C9D74789501}" type="datetimeFigureOut">
              <a:rPr lang="fr-FR" smtClean="0"/>
              <a:t>09/12/2015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2EF57C-3B1B-4777-9F3F-B4F57F5F553E}" type="slidenum">
              <a:rPr lang="fr-FR" smtClean="0"/>
              <a:t>‹N°›</a:t>
            </a:fld>
            <a:endParaRPr lang="fr-FR"/>
          </a:p>
        </p:txBody>
      </p:sp>
    </p:spTree>
    <p:extLst>
      <p:ext uri="{BB962C8B-B14F-4D97-AF65-F5344CB8AC3E}">
        <p14:creationId xmlns:p14="http://schemas.microsoft.com/office/powerpoint/2010/main" val="742096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5DB1ADF-3379-42A1-96BE-1C9D74789501}" type="datetimeFigureOut">
              <a:rPr lang="fr-FR" smtClean="0"/>
              <a:t>09/12/2015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2EF57C-3B1B-4777-9F3F-B4F57F5F553E}" type="slidenum">
              <a:rPr lang="fr-FR" smtClean="0"/>
              <a:t>‹N°›</a:t>
            </a:fld>
            <a:endParaRPr lang="fr-FR"/>
          </a:p>
        </p:txBody>
      </p:sp>
    </p:spTree>
    <p:extLst>
      <p:ext uri="{BB962C8B-B14F-4D97-AF65-F5344CB8AC3E}">
        <p14:creationId xmlns:p14="http://schemas.microsoft.com/office/powerpoint/2010/main" val="3082701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5DB1ADF-3379-42A1-96BE-1C9D74789501}" type="datetimeFigureOut">
              <a:rPr lang="fr-FR" smtClean="0"/>
              <a:t>09/12/2015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2EF57C-3B1B-4777-9F3F-B4F57F5F553E}" type="slidenum">
              <a:rPr lang="fr-FR" smtClean="0"/>
              <a:t>‹N°›</a:t>
            </a:fld>
            <a:endParaRPr lang="fr-FR"/>
          </a:p>
        </p:txBody>
      </p:sp>
    </p:spTree>
    <p:extLst>
      <p:ext uri="{BB962C8B-B14F-4D97-AF65-F5344CB8AC3E}">
        <p14:creationId xmlns:p14="http://schemas.microsoft.com/office/powerpoint/2010/main" val="1475661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5DB1ADF-3379-42A1-96BE-1C9D74789501}" type="datetimeFigureOut">
              <a:rPr lang="fr-FR" smtClean="0"/>
              <a:t>09/12/2015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32EF57C-3B1B-4777-9F3F-B4F57F5F553E}" type="slidenum">
              <a:rPr lang="fr-FR" smtClean="0"/>
              <a:t>‹N°›</a:t>
            </a:fld>
            <a:endParaRPr lang="fr-FR"/>
          </a:p>
        </p:txBody>
      </p:sp>
    </p:spTree>
    <p:extLst>
      <p:ext uri="{BB962C8B-B14F-4D97-AF65-F5344CB8AC3E}">
        <p14:creationId xmlns:p14="http://schemas.microsoft.com/office/powerpoint/2010/main" val="754166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5DB1ADF-3379-42A1-96BE-1C9D74789501}" type="datetimeFigureOut">
              <a:rPr lang="fr-FR" smtClean="0"/>
              <a:t>09/12/2015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32EF57C-3B1B-4777-9F3F-B4F57F5F553E}" type="slidenum">
              <a:rPr lang="fr-FR" smtClean="0"/>
              <a:t>‹N°›</a:t>
            </a:fld>
            <a:endParaRPr lang="fr-FR"/>
          </a:p>
        </p:txBody>
      </p:sp>
    </p:spTree>
    <p:extLst>
      <p:ext uri="{BB962C8B-B14F-4D97-AF65-F5344CB8AC3E}">
        <p14:creationId xmlns:p14="http://schemas.microsoft.com/office/powerpoint/2010/main" val="38532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5DB1ADF-3379-42A1-96BE-1C9D74789501}" type="datetimeFigureOut">
              <a:rPr lang="fr-FR" smtClean="0"/>
              <a:t>09/12/2015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32EF57C-3B1B-4777-9F3F-B4F57F5F553E}" type="slidenum">
              <a:rPr lang="fr-FR" smtClean="0"/>
              <a:t>‹N°›</a:t>
            </a:fld>
            <a:endParaRPr lang="fr-FR"/>
          </a:p>
        </p:txBody>
      </p:sp>
    </p:spTree>
    <p:extLst>
      <p:ext uri="{BB962C8B-B14F-4D97-AF65-F5344CB8AC3E}">
        <p14:creationId xmlns:p14="http://schemas.microsoft.com/office/powerpoint/2010/main" val="1528570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5DB1ADF-3379-42A1-96BE-1C9D74789501}" type="datetimeFigureOut">
              <a:rPr lang="fr-FR" smtClean="0"/>
              <a:t>09/12/2015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2EF57C-3B1B-4777-9F3F-B4F57F5F553E}" type="slidenum">
              <a:rPr lang="fr-FR" smtClean="0"/>
              <a:t>‹N°›</a:t>
            </a:fld>
            <a:endParaRPr lang="fr-FR"/>
          </a:p>
        </p:txBody>
      </p:sp>
    </p:spTree>
    <p:extLst>
      <p:ext uri="{BB962C8B-B14F-4D97-AF65-F5344CB8AC3E}">
        <p14:creationId xmlns:p14="http://schemas.microsoft.com/office/powerpoint/2010/main" val="3465113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5DB1ADF-3379-42A1-96BE-1C9D74789501}" type="datetimeFigureOut">
              <a:rPr lang="fr-FR" smtClean="0"/>
              <a:t>09/12/2015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2EF57C-3B1B-4777-9F3F-B4F57F5F553E}" type="slidenum">
              <a:rPr lang="fr-FR" smtClean="0"/>
              <a:t>‹N°›</a:t>
            </a:fld>
            <a:endParaRPr lang="fr-FR"/>
          </a:p>
        </p:txBody>
      </p:sp>
    </p:spTree>
    <p:extLst>
      <p:ext uri="{BB962C8B-B14F-4D97-AF65-F5344CB8AC3E}">
        <p14:creationId xmlns:p14="http://schemas.microsoft.com/office/powerpoint/2010/main" val="189379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DB1ADF-3379-42A1-96BE-1C9D74789501}" type="datetimeFigureOut">
              <a:rPr lang="fr-FR" smtClean="0"/>
              <a:t>09/12/2015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2EF57C-3B1B-4777-9F3F-B4F57F5F553E}" type="slidenum">
              <a:rPr lang="fr-FR" smtClean="0"/>
              <a:t>‹N°›</a:t>
            </a:fld>
            <a:endParaRPr lang="fr-FR"/>
          </a:p>
        </p:txBody>
      </p:sp>
    </p:spTree>
    <p:extLst>
      <p:ext uri="{BB962C8B-B14F-4D97-AF65-F5344CB8AC3E}">
        <p14:creationId xmlns:p14="http://schemas.microsoft.com/office/powerpoint/2010/main" val="3497302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764704"/>
            <a:ext cx="7772400" cy="1470025"/>
          </a:xfrm>
        </p:spPr>
        <p:style>
          <a:lnRef idx="2">
            <a:schemeClr val="accent2"/>
          </a:lnRef>
          <a:fillRef idx="1">
            <a:schemeClr val="lt1"/>
          </a:fillRef>
          <a:effectRef idx="0">
            <a:schemeClr val="accent2"/>
          </a:effectRef>
          <a:fontRef idx="minor">
            <a:schemeClr val="dk1"/>
          </a:fontRef>
        </p:style>
        <p:txBody>
          <a:bodyPr/>
          <a:lstStyle/>
          <a:p>
            <a:r>
              <a:rPr lang="fr-FR" dirty="0" smtClean="0">
                <a:ln w="18415" cmpd="sng">
                  <a:solidFill>
                    <a:srgbClr val="FF0000"/>
                  </a:solidFill>
                  <a:prstDash val="solid"/>
                </a:ln>
                <a:solidFill>
                  <a:srgbClr val="C00000"/>
                </a:solidFill>
                <a:effectLst>
                  <a:outerShdw blurRad="63500" dir="3600000" algn="tl" rotWithShape="0">
                    <a:srgbClr val="000000">
                      <a:alpha val="70000"/>
                    </a:srgbClr>
                  </a:outerShdw>
                </a:effectLst>
              </a:rPr>
              <a:t>Projet Erasmus : Ego-histoire</a:t>
            </a:r>
            <a:endParaRPr lang="fr-FR" dirty="0">
              <a:ln w="18415" cmpd="sng">
                <a:solidFill>
                  <a:srgbClr val="FF0000"/>
                </a:solidFill>
                <a:prstDash val="solid"/>
              </a:ln>
              <a:solidFill>
                <a:srgbClr val="C00000"/>
              </a:solidFill>
              <a:effectLst>
                <a:outerShdw blurRad="63500" dir="3600000" algn="tl" rotWithShape="0">
                  <a:srgbClr val="000000">
                    <a:alpha val="70000"/>
                  </a:srgbClr>
                </a:outerShdw>
              </a:effectLst>
            </a:endParaRPr>
          </a:p>
        </p:txBody>
      </p:sp>
      <p:sp>
        <p:nvSpPr>
          <p:cNvPr id="3" name="Sous-titre 2"/>
          <p:cNvSpPr>
            <a:spLocks noGrp="1"/>
          </p:cNvSpPr>
          <p:nvPr>
            <p:ph type="subTitle" idx="1"/>
          </p:nvPr>
        </p:nvSpPr>
        <p:spPr>
          <a:xfrm>
            <a:off x="1427991" y="2420888"/>
            <a:ext cx="6400800" cy="576064"/>
          </a:xfrm>
        </p:spPr>
        <p:txBody>
          <a:bodyPr>
            <a:noAutofit/>
          </a:bodyPr>
          <a:lstStyle/>
          <a:p>
            <a:r>
              <a:rPr lang="fr-FR" sz="3600" dirty="0" smtClean="0">
                <a:solidFill>
                  <a:schemeClr val="tx1"/>
                </a:solidFill>
              </a:rPr>
              <a:t>LA GRANDE GUERRE</a:t>
            </a:r>
            <a:endParaRPr lang="fr-FR" sz="3600" dirty="0">
              <a:solidFill>
                <a:schemeClr val="tx1"/>
              </a:solidFill>
            </a:endParaRPr>
          </a:p>
        </p:txBody>
      </p:sp>
      <p:sp>
        <p:nvSpPr>
          <p:cNvPr id="4" name="ZoneTexte 3"/>
          <p:cNvSpPr txBox="1"/>
          <p:nvPr/>
        </p:nvSpPr>
        <p:spPr>
          <a:xfrm>
            <a:off x="6156176" y="5793336"/>
            <a:ext cx="2711203" cy="738664"/>
          </a:xfrm>
          <a:prstGeom prst="rect">
            <a:avLst/>
          </a:prstGeom>
          <a:noFill/>
        </p:spPr>
        <p:txBody>
          <a:bodyPr wrap="square" rtlCol="0">
            <a:spAutoFit/>
          </a:bodyPr>
          <a:lstStyle/>
          <a:p>
            <a:pPr algn="r"/>
            <a:r>
              <a:rPr lang="fr-FR" sz="1400" dirty="0" err="1" smtClean="0"/>
              <a:t>Valabrègue</a:t>
            </a:r>
            <a:r>
              <a:rPr lang="fr-FR" sz="1400" dirty="0" smtClean="0"/>
              <a:t> Louise</a:t>
            </a:r>
          </a:p>
          <a:p>
            <a:pPr algn="r"/>
            <a:r>
              <a:rPr lang="fr-FR" sz="1400" dirty="0" err="1" smtClean="0"/>
              <a:t>Massbah</a:t>
            </a:r>
            <a:r>
              <a:rPr lang="fr-FR" sz="1400" dirty="0" smtClean="0"/>
              <a:t> Nassima </a:t>
            </a:r>
          </a:p>
          <a:p>
            <a:pPr algn="r"/>
            <a:r>
              <a:rPr lang="fr-FR" sz="1400" dirty="0" smtClean="0"/>
              <a:t>1ES2</a:t>
            </a:r>
            <a:endParaRPr lang="fr-FR" sz="1400"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1135" y="3162575"/>
            <a:ext cx="5174512" cy="3373439"/>
          </a:xfrm>
          <a:prstGeom prst="rect">
            <a:avLst/>
          </a:prstGeom>
        </p:spPr>
      </p:pic>
    </p:spTree>
    <p:extLst>
      <p:ext uri="{BB962C8B-B14F-4D97-AF65-F5344CB8AC3E}">
        <p14:creationId xmlns:p14="http://schemas.microsoft.com/office/powerpoint/2010/main" val="1192734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0837" y="0"/>
            <a:ext cx="8229600" cy="1143000"/>
          </a:xfrm>
        </p:spPr>
        <p:txBody>
          <a:bodyPr>
            <a:normAutofit/>
          </a:bodyPr>
          <a:lstStyle/>
          <a:p>
            <a:r>
              <a:rPr lang="fr-FR" b="1" dirty="0" smtClean="0"/>
              <a:t>Vocabulaire :</a:t>
            </a:r>
            <a:endParaRPr lang="fr-FR" b="1" dirty="0"/>
          </a:p>
        </p:txBody>
      </p:sp>
      <p:sp>
        <p:nvSpPr>
          <p:cNvPr id="3" name="Espace réservé du contenu 2"/>
          <p:cNvSpPr>
            <a:spLocks noGrp="1"/>
          </p:cNvSpPr>
          <p:nvPr>
            <p:ph idx="1"/>
          </p:nvPr>
        </p:nvSpPr>
        <p:spPr>
          <a:xfrm>
            <a:off x="395536" y="1052736"/>
            <a:ext cx="8229600" cy="4525963"/>
          </a:xfrm>
        </p:spPr>
        <p:txBody>
          <a:bodyPr/>
          <a:lstStyle/>
          <a:p>
            <a:r>
              <a:rPr lang="fr-FR" sz="2400" u="sng" dirty="0" smtClean="0">
                <a:latin typeface="+mj-lt"/>
              </a:rPr>
              <a:t>Poilus : </a:t>
            </a:r>
            <a:r>
              <a:rPr lang="fr-FR" sz="2400" dirty="0" smtClean="0">
                <a:latin typeface="+mj-lt"/>
              </a:rPr>
              <a:t>C’est le surnom donné aux soldats français de la Première Guerre mondiale. (photo 1)</a:t>
            </a:r>
          </a:p>
          <a:p>
            <a:r>
              <a:rPr lang="fr-FR" sz="2400" u="sng" dirty="0" smtClean="0">
                <a:latin typeface="+mj-lt"/>
              </a:rPr>
              <a:t>Tranchées :</a:t>
            </a:r>
            <a:r>
              <a:rPr lang="fr-FR" sz="2400" dirty="0" smtClean="0">
                <a:latin typeface="+mj-lt"/>
              </a:rPr>
              <a:t> Terre creusée pour former un chemin sur une longueur dans lesquelles les poilus vivaient pendant la première guerre mondiale. (photo 2)</a:t>
            </a:r>
          </a:p>
          <a:p>
            <a:r>
              <a:rPr lang="fr-FR" sz="2400" u="sng" dirty="0" smtClean="0">
                <a:latin typeface="+mj-lt"/>
              </a:rPr>
              <a:t>Première Guerre Mondiale : </a:t>
            </a:r>
            <a:r>
              <a:rPr lang="fr-FR" sz="2400" dirty="0" smtClean="0">
                <a:latin typeface="+mj-lt"/>
              </a:rPr>
              <a:t>1914-1918</a:t>
            </a:r>
          </a:p>
          <a:p>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3573016"/>
            <a:ext cx="2603500" cy="3111500"/>
          </a:xfrm>
          <a:prstGeom prst="rect">
            <a:avLst/>
          </a:prstGeom>
        </p:spPr>
      </p:pic>
      <p:sp>
        <p:nvSpPr>
          <p:cNvPr id="5" name="ZoneTexte 4"/>
          <p:cNvSpPr txBox="1"/>
          <p:nvPr/>
        </p:nvSpPr>
        <p:spPr>
          <a:xfrm>
            <a:off x="611560" y="6315184"/>
            <a:ext cx="72008" cy="369332"/>
          </a:xfrm>
          <a:prstGeom prst="rect">
            <a:avLst/>
          </a:prstGeom>
          <a:noFill/>
        </p:spPr>
        <p:txBody>
          <a:bodyPr wrap="square" rtlCol="0">
            <a:spAutoFit/>
          </a:bodyPr>
          <a:lstStyle/>
          <a:p>
            <a:r>
              <a:rPr lang="fr-FR" dirty="0" smtClean="0"/>
              <a:t>1</a:t>
            </a:r>
            <a:endParaRPr lang="fr-FR" dirty="0"/>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5637" y="3573016"/>
            <a:ext cx="4084307" cy="3111500"/>
          </a:xfrm>
          <a:prstGeom prst="rect">
            <a:avLst/>
          </a:prstGeom>
        </p:spPr>
      </p:pic>
      <p:sp>
        <p:nvSpPr>
          <p:cNvPr id="7" name="ZoneTexte 6"/>
          <p:cNvSpPr txBox="1"/>
          <p:nvPr/>
        </p:nvSpPr>
        <p:spPr>
          <a:xfrm>
            <a:off x="4163547" y="6315184"/>
            <a:ext cx="301686" cy="369332"/>
          </a:xfrm>
          <a:prstGeom prst="rect">
            <a:avLst/>
          </a:prstGeom>
          <a:noFill/>
        </p:spPr>
        <p:txBody>
          <a:bodyPr wrap="none" rtlCol="0">
            <a:spAutoFit/>
          </a:bodyPr>
          <a:lstStyle/>
          <a:p>
            <a:r>
              <a:rPr lang="fr-FR" dirty="0" smtClean="0"/>
              <a:t>2</a:t>
            </a:r>
            <a:endParaRPr lang="fr-FR" dirty="0"/>
          </a:p>
        </p:txBody>
      </p:sp>
    </p:spTree>
    <p:extLst>
      <p:ext uri="{BB962C8B-B14F-4D97-AF65-F5344CB8AC3E}">
        <p14:creationId xmlns:p14="http://schemas.microsoft.com/office/powerpoint/2010/main" val="3915954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29600" cy="1143000"/>
          </a:xfrm>
        </p:spPr>
        <p:txBody>
          <a:bodyPr/>
          <a:lstStyle/>
          <a:p>
            <a:r>
              <a:rPr lang="fr-FR" b="1" dirty="0" smtClean="0"/>
              <a:t>Carnet :</a:t>
            </a:r>
            <a:endParaRPr lang="fr-FR" b="1" dirty="0"/>
          </a:p>
        </p:txBody>
      </p:sp>
      <p:sp>
        <p:nvSpPr>
          <p:cNvPr id="3" name="Espace réservé du contenu 2"/>
          <p:cNvSpPr>
            <a:spLocks noGrp="1"/>
          </p:cNvSpPr>
          <p:nvPr>
            <p:ph idx="1"/>
          </p:nvPr>
        </p:nvSpPr>
        <p:spPr>
          <a:xfrm>
            <a:off x="467544" y="1556792"/>
            <a:ext cx="8229600" cy="3456384"/>
          </a:xfrm>
        </p:spPr>
        <p:txBody>
          <a:bodyPr>
            <a:normAutofit fontScale="47500" lnSpcReduction="20000"/>
          </a:bodyPr>
          <a:lstStyle/>
          <a:p>
            <a:pPr marL="0" indent="0">
              <a:buNone/>
            </a:pPr>
            <a:r>
              <a:rPr lang="fr-FR" sz="4500" dirty="0" smtClean="0"/>
              <a:t>« […] nous débarquons à 2h10 de l’après-midi. Quelques kilomètres une bonne suie (?) et nous voilà a la caserne Niel. Dans les </a:t>
            </a:r>
            <a:r>
              <a:rPr lang="fr-FR" sz="4500" b="1" dirty="0" smtClean="0">
                <a:solidFill>
                  <a:schemeClr val="accent6">
                    <a:lumMod val="75000"/>
                  </a:schemeClr>
                </a:solidFill>
              </a:rPr>
              <a:t>chambres couchés à la paille</a:t>
            </a:r>
            <a:r>
              <a:rPr lang="fr-FR" sz="4500" dirty="0" smtClean="0"/>
              <a:t> nous vivons par groupe de 40. Nous sommes environ 140 qui sommes venus nous faires équipé. </a:t>
            </a:r>
          </a:p>
          <a:p>
            <a:pPr marL="0" indent="0">
              <a:buNone/>
            </a:pPr>
            <a:r>
              <a:rPr lang="fr-FR" sz="4500" u="sng" dirty="0" smtClean="0"/>
              <a:t>3 Novembre, Vendredi</a:t>
            </a:r>
            <a:r>
              <a:rPr lang="fr-FR" sz="4500" dirty="0" smtClean="0"/>
              <a:t>,</a:t>
            </a:r>
          </a:p>
          <a:p>
            <a:pPr marL="0" indent="0">
              <a:buNone/>
            </a:pPr>
            <a:r>
              <a:rPr lang="fr-FR" sz="4500" dirty="0" smtClean="0"/>
              <a:t>On nous équipe. Je passe des premiers avec mon copain </a:t>
            </a:r>
            <a:r>
              <a:rPr lang="fr-FR" sz="4500" dirty="0" err="1" smtClean="0"/>
              <a:t>Larribeau</a:t>
            </a:r>
            <a:r>
              <a:rPr lang="fr-FR" sz="4500" dirty="0" smtClean="0"/>
              <a:t>. </a:t>
            </a:r>
            <a:r>
              <a:rPr lang="fr-FR" sz="4500" b="1" dirty="0" smtClean="0">
                <a:solidFill>
                  <a:schemeClr val="accent6">
                    <a:lumMod val="75000"/>
                  </a:schemeClr>
                </a:solidFill>
              </a:rPr>
              <a:t>Tout ce que nous touchons est neuf.</a:t>
            </a:r>
            <a:r>
              <a:rPr lang="fr-FR" sz="4500" dirty="0" smtClean="0">
                <a:solidFill>
                  <a:schemeClr val="accent6">
                    <a:lumMod val="75000"/>
                  </a:schemeClr>
                </a:solidFill>
              </a:rPr>
              <a:t> </a:t>
            </a:r>
            <a:r>
              <a:rPr lang="fr-FR" sz="4500" dirty="0" smtClean="0"/>
              <a:t>Bleu horizon de la tête au pied nous ressemblons a des anges, mais nous ne le sommes pas. Toute la journée se passe ainsi. </a:t>
            </a:r>
            <a:r>
              <a:rPr lang="fr-FR" sz="4500" b="1" dirty="0" smtClean="0">
                <a:solidFill>
                  <a:schemeClr val="accent6">
                    <a:lumMod val="75000"/>
                  </a:schemeClr>
                </a:solidFill>
              </a:rPr>
              <a:t>Nous avons du vin, un quart a chaque repas. La nourriture est excellente</a:t>
            </a:r>
            <a:r>
              <a:rPr lang="fr-FR" sz="4500" dirty="0" smtClean="0">
                <a:solidFill>
                  <a:schemeClr val="accent6">
                    <a:lumMod val="75000"/>
                  </a:schemeClr>
                </a:solidFill>
              </a:rPr>
              <a:t>. </a:t>
            </a:r>
            <a:r>
              <a:rPr lang="fr-FR" sz="4500" dirty="0" smtClean="0"/>
              <a:t>Avec </a:t>
            </a:r>
            <a:r>
              <a:rPr lang="fr-FR" sz="4500" dirty="0" err="1" smtClean="0"/>
              <a:t>Larribeau</a:t>
            </a:r>
            <a:r>
              <a:rPr lang="fr-FR" sz="4500" dirty="0" smtClean="0"/>
              <a:t> nous décidons de nous échapper Dimanche. […] »</a:t>
            </a:r>
          </a:p>
          <a:p>
            <a:pPr marL="0" indent="0">
              <a:buNone/>
            </a:pPr>
            <a:endParaRPr lang="fr-FR" sz="3600" dirty="0" smtClean="0"/>
          </a:p>
          <a:p>
            <a:pPr marL="0" indent="0">
              <a:buNone/>
            </a:pPr>
            <a:endParaRPr lang="fr-FR" dirty="0"/>
          </a:p>
        </p:txBody>
      </p:sp>
    </p:spTree>
    <p:extLst>
      <p:ext uri="{BB962C8B-B14F-4D97-AF65-F5344CB8AC3E}">
        <p14:creationId xmlns:p14="http://schemas.microsoft.com/office/powerpoint/2010/main" val="1048859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80728"/>
            <a:ext cx="8229600" cy="4525963"/>
          </a:xfrm>
        </p:spPr>
        <p:txBody>
          <a:bodyPr>
            <a:normAutofit/>
          </a:bodyPr>
          <a:lstStyle/>
          <a:p>
            <a:r>
              <a:rPr lang="fr-FR" dirty="0"/>
              <a:t>1</a:t>
            </a:r>
            <a:r>
              <a:rPr lang="fr-FR" dirty="0" smtClean="0"/>
              <a:t>) Après avoir lu le carnet, penses tu que pendant la première Guerre Mondiale les soldats étaient nombreux à fuir?</a:t>
            </a:r>
          </a:p>
          <a:p>
            <a:pPr marL="0" indent="0">
              <a:buNone/>
            </a:pPr>
            <a:endParaRPr lang="fr-FR" dirty="0"/>
          </a:p>
          <a:p>
            <a:pPr marL="0" indent="0">
              <a:buNone/>
            </a:pPr>
            <a:r>
              <a:rPr lang="fr-FR" dirty="0" smtClean="0"/>
              <a:t>-&gt; Pendant le première Guerre Mondiale, les évadés étaient peu nombreux, leurs nombres a été plus important </a:t>
            </a:r>
            <a:r>
              <a:rPr lang="fr-FR" dirty="0"/>
              <a:t>p</a:t>
            </a:r>
            <a:r>
              <a:rPr lang="fr-FR" dirty="0" smtClean="0"/>
              <a:t>endant la seconde guerre mondiale.</a:t>
            </a:r>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32656"/>
            <a:ext cx="82296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0230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548680"/>
            <a:ext cx="8229600" cy="5544616"/>
          </a:xfrm>
        </p:spPr>
        <p:txBody>
          <a:bodyPr>
            <a:normAutofit fontScale="25000" lnSpcReduction="20000"/>
          </a:bodyPr>
          <a:lstStyle/>
          <a:p>
            <a:r>
              <a:rPr lang="fr-FR" sz="11200" dirty="0" smtClean="0"/>
              <a:t>2) Que pense-tu des conditions de vie des soldats français pendant la première guerre mondiale d’après ce qui est dit dans le carnet que tu as lu?</a:t>
            </a:r>
          </a:p>
          <a:p>
            <a:pPr marL="0" indent="0">
              <a:buNone/>
            </a:pPr>
            <a:r>
              <a:rPr lang="fr-FR" sz="11200" b="1" u="sng" dirty="0" smtClean="0"/>
              <a:t>Indice</a:t>
            </a:r>
            <a:r>
              <a:rPr lang="fr-FR" sz="11200" dirty="0" smtClean="0"/>
              <a:t>: aide toi des phrase soulignées en </a:t>
            </a:r>
            <a:r>
              <a:rPr lang="fr-FR" sz="11200" b="1" dirty="0" smtClean="0">
                <a:solidFill>
                  <a:schemeClr val="accent6">
                    <a:lumMod val="75000"/>
                  </a:schemeClr>
                </a:solidFill>
              </a:rPr>
              <a:t>orange</a:t>
            </a:r>
            <a:r>
              <a:rPr lang="fr-FR" sz="11200" dirty="0" smtClean="0"/>
              <a:t> dans le carnet</a:t>
            </a:r>
          </a:p>
          <a:p>
            <a:pPr marL="0" indent="0">
              <a:buNone/>
            </a:pPr>
            <a:endParaRPr lang="fr-FR" sz="11200" dirty="0" smtClean="0"/>
          </a:p>
          <a:p>
            <a:pPr marL="0" indent="0">
              <a:buNone/>
            </a:pPr>
            <a:r>
              <a:rPr lang="fr-FR" sz="11200" dirty="0" smtClean="0"/>
              <a:t>-&gt; En fait, si l’ont en croit le carnet, on imagine que les conditions de vies des soldats sont très bonnes et qu’ils sont bien traités. Mais la réalité est toute différente car en fait la vie des </a:t>
            </a:r>
            <a:r>
              <a:rPr lang="fr-FR" sz="11200" b="1" dirty="0" smtClean="0"/>
              <a:t>« poilus »</a:t>
            </a:r>
            <a:r>
              <a:rPr lang="fr-FR" sz="11200" dirty="0" smtClean="0"/>
              <a:t> (nom que l’ont donne au soldats qui ont combattu pendant la première guerre mondiale dans les tranchées) est toute différentes. La menace de la </a:t>
            </a:r>
            <a:r>
              <a:rPr lang="fr-FR" sz="11200" b="1" dirty="0" smtClean="0"/>
              <a:t>mort</a:t>
            </a:r>
            <a:r>
              <a:rPr lang="fr-FR" sz="11200" dirty="0" smtClean="0"/>
              <a:t> est toujours présente, le </a:t>
            </a:r>
            <a:r>
              <a:rPr lang="fr-FR" sz="11200" b="1" dirty="0" smtClean="0"/>
              <a:t>manque de sommeil</a:t>
            </a:r>
            <a:r>
              <a:rPr lang="fr-FR" sz="11200" dirty="0" smtClean="0"/>
              <a:t>, les soldats étaient </a:t>
            </a:r>
            <a:r>
              <a:rPr lang="fr-FR" sz="11200" b="1" dirty="0" smtClean="0"/>
              <a:t>malades</a:t>
            </a:r>
            <a:r>
              <a:rPr lang="fr-FR" sz="11200" dirty="0" smtClean="0"/>
              <a:t> a cause des rats qui étaient dans les tranchées, ils avaient des </a:t>
            </a:r>
            <a:r>
              <a:rPr lang="fr-FR" sz="11200" b="1" dirty="0" smtClean="0"/>
              <a:t>poux</a:t>
            </a:r>
            <a:r>
              <a:rPr lang="fr-FR" sz="11200" dirty="0"/>
              <a:t>.</a:t>
            </a:r>
            <a:endParaRPr lang="fr-FR" sz="11200" dirty="0" smtClean="0"/>
          </a:p>
          <a:p>
            <a:pPr marL="0" indent="0">
              <a:buNone/>
            </a:pPr>
            <a:endParaRPr lang="fr-FR" dirty="0"/>
          </a:p>
        </p:txBody>
      </p:sp>
    </p:spTree>
    <p:extLst>
      <p:ext uri="{BB962C8B-B14F-4D97-AF65-F5344CB8AC3E}">
        <p14:creationId xmlns:p14="http://schemas.microsoft.com/office/powerpoint/2010/main" val="3536360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Mettre photo</a:t>
            </a:r>
            <a:endParaRPr lang="fr-FR" dirty="0"/>
          </a:p>
        </p:txBody>
      </p:sp>
    </p:spTree>
    <p:extLst>
      <p:ext uri="{BB962C8B-B14F-4D97-AF65-F5344CB8AC3E}">
        <p14:creationId xmlns:p14="http://schemas.microsoft.com/office/powerpoint/2010/main" val="253034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620688"/>
            <a:ext cx="8229600" cy="5760640"/>
          </a:xfrm>
        </p:spPr>
        <p:txBody>
          <a:bodyPr>
            <a:normAutofit lnSpcReduction="10000"/>
          </a:bodyPr>
          <a:lstStyle/>
          <a:p>
            <a:r>
              <a:rPr lang="fr-FR" dirty="0"/>
              <a:t>3</a:t>
            </a:r>
            <a:r>
              <a:rPr lang="fr-FR" dirty="0" smtClean="0"/>
              <a:t>) Décris la photo du soldat. Que vois-tu? Dans quelle position est-il ? Te parait-il jeune? Décris ses vetements.</a:t>
            </a:r>
          </a:p>
          <a:p>
            <a:pPr marL="0" indent="0">
              <a:buNone/>
            </a:pPr>
            <a:endParaRPr lang="fr-FR" dirty="0"/>
          </a:p>
          <a:p>
            <a:pPr marL="0" indent="0">
              <a:buNone/>
            </a:pPr>
            <a:r>
              <a:rPr lang="fr-FR" dirty="0" smtClean="0"/>
              <a:t>-&gt; Ce soldat porte une </a:t>
            </a:r>
            <a:r>
              <a:rPr lang="fr-FR" b="1" dirty="0" smtClean="0"/>
              <a:t>capote bleue </a:t>
            </a:r>
            <a:r>
              <a:rPr lang="fr-FR" dirty="0" smtClean="0"/>
              <a:t>(c’est le nom que l’on donne à leurs « hauts », ils la porte depuis </a:t>
            </a:r>
            <a:r>
              <a:rPr lang="fr-FR" dirty="0" smtClean="0">
                <a:solidFill>
                  <a:srgbClr val="FF0000"/>
                </a:solidFill>
              </a:rPr>
              <a:t>1877</a:t>
            </a:r>
            <a:r>
              <a:rPr lang="fr-FR" dirty="0" smtClean="0"/>
              <a:t>). Il porte également des </a:t>
            </a:r>
            <a:r>
              <a:rPr lang="fr-FR" b="1" dirty="0" smtClean="0"/>
              <a:t>brodequins</a:t>
            </a:r>
            <a:r>
              <a:rPr lang="fr-FR" dirty="0" smtClean="0"/>
              <a:t> (ce sont ses chaussures, depuis </a:t>
            </a:r>
            <a:r>
              <a:rPr lang="fr-FR" dirty="0" smtClean="0">
                <a:solidFill>
                  <a:srgbClr val="FF0000"/>
                </a:solidFill>
              </a:rPr>
              <a:t>1893</a:t>
            </a:r>
            <a:r>
              <a:rPr lang="fr-FR" dirty="0" smtClean="0"/>
              <a:t>) et des </a:t>
            </a:r>
            <a:r>
              <a:rPr lang="fr-FR" b="1" dirty="0" smtClean="0"/>
              <a:t>jambières</a:t>
            </a:r>
            <a:r>
              <a:rPr lang="fr-FR" dirty="0" smtClean="0"/>
              <a:t> depuis </a:t>
            </a:r>
            <a:r>
              <a:rPr lang="fr-FR" dirty="0" smtClean="0">
                <a:solidFill>
                  <a:srgbClr val="FF0000"/>
                </a:solidFill>
              </a:rPr>
              <a:t>1897</a:t>
            </a:r>
            <a:r>
              <a:rPr lang="fr-FR" dirty="0" smtClean="0"/>
              <a:t>. Il a un </a:t>
            </a:r>
            <a:r>
              <a:rPr lang="fr-FR" b="1" dirty="0" smtClean="0"/>
              <a:t>pantalon garance </a:t>
            </a:r>
            <a:r>
              <a:rPr lang="fr-FR" dirty="0" smtClean="0"/>
              <a:t>(depuis </a:t>
            </a:r>
            <a:r>
              <a:rPr lang="fr-FR" dirty="0" smtClean="0">
                <a:solidFill>
                  <a:srgbClr val="FF0000"/>
                </a:solidFill>
              </a:rPr>
              <a:t>1867</a:t>
            </a:r>
            <a:r>
              <a:rPr lang="fr-FR" dirty="0" smtClean="0"/>
              <a:t>). Il a une petite </a:t>
            </a:r>
            <a:r>
              <a:rPr lang="fr-FR" b="1" dirty="0" smtClean="0"/>
              <a:t>cravate bleue</a:t>
            </a:r>
            <a:r>
              <a:rPr lang="fr-FR" dirty="0" smtClean="0"/>
              <a:t>, et un </a:t>
            </a:r>
            <a:r>
              <a:rPr lang="fr-FR" b="1" dirty="0" smtClean="0"/>
              <a:t>képi</a:t>
            </a:r>
            <a:r>
              <a:rPr lang="fr-FR" dirty="0" smtClean="0"/>
              <a:t> qui à partir de </a:t>
            </a:r>
            <a:r>
              <a:rPr lang="fr-FR" dirty="0" smtClean="0">
                <a:solidFill>
                  <a:srgbClr val="FF0000"/>
                </a:solidFill>
              </a:rPr>
              <a:t>1913</a:t>
            </a:r>
            <a:r>
              <a:rPr lang="fr-FR" dirty="0" smtClean="0"/>
              <a:t> pouvait être recouvert d’un toile bleue.</a:t>
            </a:r>
            <a:endParaRPr lang="fr-FR" b="1" dirty="0" smtClean="0">
              <a:solidFill>
                <a:srgbClr val="FF0000"/>
              </a:solidFill>
            </a:endParaRPr>
          </a:p>
        </p:txBody>
      </p:sp>
    </p:spTree>
    <p:extLst>
      <p:ext uri="{BB962C8B-B14F-4D97-AF65-F5344CB8AC3E}">
        <p14:creationId xmlns:p14="http://schemas.microsoft.com/office/powerpoint/2010/main" val="3853632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04664"/>
            <a:ext cx="8229600" cy="4525963"/>
          </a:xfrm>
        </p:spPr>
        <p:txBody>
          <a:bodyPr>
            <a:normAutofit fontScale="85000" lnSpcReduction="10000"/>
          </a:bodyPr>
          <a:lstStyle/>
          <a:p>
            <a:r>
              <a:rPr lang="fr-FR" dirty="0"/>
              <a:t>4</a:t>
            </a:r>
            <a:r>
              <a:rPr lang="fr-FR" dirty="0" smtClean="0"/>
              <a:t>) Pense tu qu’aujourd’hui des soldats français, des militaires seraient habillés de la même façons que les poilus en 1914-1918 ? </a:t>
            </a:r>
          </a:p>
          <a:p>
            <a:endParaRPr lang="fr-FR" dirty="0"/>
          </a:p>
          <a:p>
            <a:pPr marL="0" indent="0">
              <a:buNone/>
            </a:pPr>
            <a:r>
              <a:rPr lang="fr-FR" dirty="0" smtClean="0"/>
              <a:t>-&gt; Non, évidemment, aujourd'hui les militaires sont plus armés et plus protégés aussi car a l’époque les poilus n’étaient pas des professionnels, aujourd’hui ce sont des hommes formés et dont leurs métier est de défendre leurs pays, les poilus eux, étaient des paysans, des vendeurs </a:t>
            </a:r>
            <a:r>
              <a:rPr lang="fr-FR" dirty="0" err="1" smtClean="0"/>
              <a:t>ect</a:t>
            </a:r>
            <a:r>
              <a:rPr lang="fr-FR" dirty="0" smtClean="0"/>
              <a:t>…  de jeunes hommes, leurs manque d’expérience les rendaient parfois plus vulnérables</a:t>
            </a:r>
            <a:endParaRPr lang="fr-FR" dirty="0"/>
          </a:p>
        </p:txBody>
      </p:sp>
    </p:spTree>
    <p:extLst>
      <p:ext uri="{BB962C8B-B14F-4D97-AF65-F5344CB8AC3E}">
        <p14:creationId xmlns:p14="http://schemas.microsoft.com/office/powerpoint/2010/main" val="2075162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620688"/>
            <a:ext cx="8229600" cy="5400600"/>
          </a:xfrm>
        </p:spPr>
        <p:txBody>
          <a:bodyPr/>
          <a:lstStyle/>
          <a:p>
            <a:r>
              <a:rPr lang="fr-FR" dirty="0" smtClean="0"/>
              <a:t>Maintenant que tu es un expert de la première guerre mondiale, tu vas essayer, avec l’aide des tes parents, avec un camarades ou ton professeur d’écrire la suite du carnet de ce soldat. Tu vas en fait imaginer son évasion avec son ami surnommé « </a:t>
            </a:r>
            <a:r>
              <a:rPr lang="fr-FR" dirty="0" err="1" smtClean="0"/>
              <a:t>Larribeau</a:t>
            </a:r>
            <a:r>
              <a:rPr lang="fr-FR" dirty="0" smtClean="0"/>
              <a:t> ».</a:t>
            </a:r>
          </a:p>
          <a:p>
            <a:pPr marL="0" indent="0">
              <a:buNone/>
            </a:pPr>
            <a:r>
              <a:rPr lang="fr-FR" sz="2000" b="1" u="sng" dirty="0" smtClean="0"/>
              <a:t>Aide</a:t>
            </a:r>
            <a:r>
              <a:rPr lang="fr-FR" sz="2000" dirty="0" smtClean="0"/>
              <a:t> : où peut-il aller ? Rejoindre qui ? Comment ? Qui peut lui venir en aide ?</a:t>
            </a:r>
          </a:p>
          <a:p>
            <a:pPr marL="0" indent="0" algn="ctr">
              <a:buNone/>
            </a:pPr>
            <a:r>
              <a:rPr lang="fr-FR" sz="4800" dirty="0" smtClean="0">
                <a:solidFill>
                  <a:srgbClr val="FF0000"/>
                </a:solidFill>
              </a:rPr>
              <a:t>Met toi a la place d’un poilus!!</a:t>
            </a:r>
            <a:endParaRPr lang="fr-FR" sz="4800" dirty="0">
              <a:solidFill>
                <a:srgbClr val="FF0000"/>
              </a:solidFill>
            </a:endParaRPr>
          </a:p>
        </p:txBody>
      </p:sp>
    </p:spTree>
    <p:extLst>
      <p:ext uri="{BB962C8B-B14F-4D97-AF65-F5344CB8AC3E}">
        <p14:creationId xmlns:p14="http://schemas.microsoft.com/office/powerpoint/2010/main" val="3272137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380</Words>
  <Application>Microsoft Office PowerPoint</Application>
  <PresentationFormat>Affichage à l'écran (4:3)</PresentationFormat>
  <Paragraphs>32</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Projet Erasmus : Ego-histoire</vt:lpstr>
      <vt:lpstr>Vocabulaire :</vt:lpstr>
      <vt:lpstr>Carnet :</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Erasmus : Ego-histoire</dc:title>
  <dc:creator>Lisa</dc:creator>
  <cp:lastModifiedBy>Lisa</cp:lastModifiedBy>
  <cp:revision>10</cp:revision>
  <dcterms:created xsi:type="dcterms:W3CDTF">2015-12-09T18:15:12Z</dcterms:created>
  <dcterms:modified xsi:type="dcterms:W3CDTF">2015-12-09T20:09:48Z</dcterms:modified>
</cp:coreProperties>
</file>